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4" r:id="rId5"/>
    <p:sldMasterId id="2147483676" r:id="rId6"/>
    <p:sldMasterId id="2147483678" r:id="rId7"/>
    <p:sldMasterId id="2147483680" r:id="rId8"/>
    <p:sldMasterId id="2147483662" r:id="rId9"/>
    <p:sldMasterId id="2147483668" r:id="rId10"/>
    <p:sldMasterId id="2147483670" r:id="rId11"/>
    <p:sldMasterId id="2147483672" r:id="rId12"/>
  </p:sldMasterIdLst>
  <p:notesMasterIdLst>
    <p:notesMasterId r:id="rId26"/>
  </p:notesMasterIdLst>
  <p:sldIdLst>
    <p:sldId id="275" r:id="rId13"/>
    <p:sldId id="288" r:id="rId14"/>
    <p:sldId id="287" r:id="rId15"/>
    <p:sldId id="289" r:id="rId16"/>
    <p:sldId id="290" r:id="rId17"/>
    <p:sldId id="291" r:id="rId18"/>
    <p:sldId id="293" r:id="rId19"/>
    <p:sldId id="278" r:id="rId20"/>
    <p:sldId id="283" r:id="rId21"/>
    <p:sldId id="279" r:id="rId22"/>
    <p:sldId id="277" r:id="rId23"/>
    <p:sldId id="281" r:id="rId24"/>
    <p:sldId id="270" r:id="rId25"/>
  </p:sldIdLst>
  <p:sldSz cx="9144000" cy="6858000" type="screen4x3"/>
  <p:notesSz cx="7010400" cy="92964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C5B7C8-EE86-4161-840F-FBC9DFE59E6D}" v="588" dt="2019-09-26T10:34:37.921"/>
    <p1510:client id="{44102C9B-AC87-2D7B-6846-37BBC3D15B64}" v="598" dt="2019-09-26T08:42:23.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4" autoAdjust="0"/>
    <p:restoredTop sz="94660"/>
  </p:normalViewPr>
  <p:slideViewPr>
    <p:cSldViewPr snapToGrid="0" snapToObjects="1">
      <p:cViewPr varScale="1">
        <p:scale>
          <a:sx n="100" d="100"/>
          <a:sy n="100" d="100"/>
        </p:scale>
        <p:origin x="122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09FB07-BDF1-4244-A480-942FD133CE0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3FB0E07B-7506-4A32-A5FE-5740127CF756}">
      <dgm:prSet phldrT="[Texte]" custT="1"/>
      <dgm:spPr>
        <a:solidFill>
          <a:srgbClr val="218BA7"/>
        </a:solidFill>
        <a:ln w="38100">
          <a:solidFill>
            <a:schemeClr val="bg1"/>
          </a:solidFill>
        </a:ln>
      </dgm:spPr>
      <dgm:t>
        <a:bodyPr/>
        <a:lstStyle/>
        <a:p>
          <a:pPr algn="ctr">
            <a:spcAft>
              <a:spcPts val="0"/>
            </a:spcAft>
          </a:pPr>
          <a:r>
            <a:rPr lang="fr-FR" sz="2000" b="1" dirty="0"/>
            <a:t>VICH GL3</a:t>
          </a:r>
        </a:p>
        <a:p>
          <a:pPr algn="ctr">
            <a:spcAft>
              <a:spcPts val="0"/>
            </a:spcAft>
          </a:pPr>
          <a:r>
            <a:rPr lang="fr-FR" sz="2000" b="1" dirty="0"/>
            <a:t>(</a:t>
          </a:r>
          <a:r>
            <a:rPr lang="en-BE" sz="2000" b="1" u="sng" dirty="0"/>
            <a:t>Directive </a:t>
          </a:r>
          <a:r>
            <a:rPr lang="en-BE" sz="2000" b="1" u="sng" dirty="0" err="1"/>
            <a:t>Parente</a:t>
          </a:r>
          <a:r>
            <a:rPr lang="fr-FR" sz="2000" b="1" dirty="0"/>
            <a:t>) </a:t>
          </a:r>
        </a:p>
        <a:p>
          <a:pPr algn="ctr">
            <a:spcAft>
              <a:spcPct val="35000"/>
            </a:spcAft>
          </a:pPr>
          <a:r>
            <a:rPr lang="fr-FR" sz="1600" b="0" dirty="0"/>
            <a:t>«</a:t>
          </a:r>
          <a:r>
            <a:rPr lang="en-BE" sz="1600" b="0" dirty="0"/>
            <a:t>Tests</a:t>
          </a:r>
          <a:r>
            <a:rPr lang="fr-FR" sz="1600" b="0" i="1" u="none" strike="noStrike" dirty="0">
              <a:effectLst/>
            </a:rPr>
            <a:t> de stabilité des nouvelles substances médicamenteuses vétérinaires et des nouveaux produits médicinaux</a:t>
          </a:r>
          <a:r>
            <a:rPr lang="en-US" sz="1600" b="0" u="none" strike="noStrike" dirty="0">
              <a:effectLst/>
            </a:rPr>
            <a:t>”</a:t>
          </a:r>
          <a:r>
            <a:rPr lang="fr-FR" sz="1600" b="0" dirty="0"/>
            <a:t> </a:t>
          </a:r>
        </a:p>
        <a:p>
          <a:pPr algn="ctr">
            <a:spcAft>
              <a:spcPct val="35000"/>
            </a:spcAft>
          </a:pPr>
          <a:r>
            <a:rPr lang="fr-FR" sz="1100" b="0" dirty="0"/>
            <a:t>_________________________________</a:t>
          </a:r>
        </a:p>
        <a:p>
          <a:pPr algn="ctr">
            <a:spcAft>
              <a:spcPct val="35000"/>
            </a:spcAft>
          </a:pPr>
          <a:r>
            <a:rPr lang="en-BE" sz="1600" b="1" dirty="0"/>
            <a:t>P</a:t>
          </a:r>
          <a:r>
            <a:rPr lang="fr-FR" sz="1600" b="1" dirty="0" err="1"/>
            <a:t>rincip</a:t>
          </a:r>
          <a:r>
            <a:rPr lang="en-BE" sz="1600" b="1" dirty="0"/>
            <a:t>es </a:t>
          </a:r>
          <a:r>
            <a:rPr lang="en-BE" sz="1600" b="1" dirty="0" err="1"/>
            <a:t>généraux</a:t>
          </a:r>
          <a:r>
            <a:rPr lang="fr-FR" sz="1600" b="1" dirty="0"/>
            <a:t> </a:t>
          </a:r>
          <a:r>
            <a:rPr lang="en-BE" sz="1600" b="1" dirty="0"/>
            <a:t>pour</a:t>
          </a:r>
          <a:r>
            <a:rPr lang="fr-FR" sz="1600" b="0" dirty="0"/>
            <a:t>:</a:t>
          </a:r>
        </a:p>
        <a:p>
          <a:pPr algn="l">
            <a:spcAft>
              <a:spcPct val="35000"/>
            </a:spcAft>
          </a:pPr>
          <a:r>
            <a:rPr lang="fr-FR" sz="1100" b="0" dirty="0"/>
            <a:t>¤  </a:t>
          </a:r>
          <a:r>
            <a:rPr lang="en-BE" sz="1600" b="0" dirty="0"/>
            <a:t>T</a:t>
          </a:r>
          <a:r>
            <a:rPr lang="fr-FR" sz="1600" b="0" dirty="0"/>
            <a:t>est</a:t>
          </a:r>
          <a:r>
            <a:rPr lang="en-BE" sz="1600" b="0" dirty="0"/>
            <a:t>s de stress</a:t>
          </a:r>
          <a:endParaRPr lang="fr-FR" sz="1600" b="0" dirty="0"/>
        </a:p>
        <a:p>
          <a:pPr algn="l">
            <a:spcAft>
              <a:spcPct val="35000"/>
            </a:spcAft>
          </a:pPr>
          <a:r>
            <a:rPr lang="fr-FR" sz="1600" b="0" dirty="0"/>
            <a:t>¤ S</a:t>
          </a:r>
          <a:r>
            <a:rPr lang="en-BE" sz="1600" b="0" dirty="0"/>
            <a:t>é</a:t>
          </a:r>
          <a:r>
            <a:rPr lang="fr-FR" sz="1600" b="0" dirty="0" err="1"/>
            <a:t>lection</a:t>
          </a:r>
          <a:r>
            <a:rPr lang="fr-FR" sz="1600" b="0" dirty="0"/>
            <a:t> </a:t>
          </a:r>
          <a:r>
            <a:rPr lang="en-BE" sz="1600" b="0" dirty="0"/>
            <a:t>de lots</a:t>
          </a:r>
          <a:endParaRPr lang="fr-FR" sz="1600" b="0" dirty="0"/>
        </a:p>
        <a:p>
          <a:pPr algn="l">
            <a:spcAft>
              <a:spcPct val="35000"/>
            </a:spcAft>
          </a:pPr>
          <a:r>
            <a:rPr lang="fr-FR" sz="1600" b="0" dirty="0"/>
            <a:t>¤ </a:t>
          </a:r>
          <a:r>
            <a:rPr lang="en-BE" sz="1600" b="0" dirty="0"/>
            <a:t>Conception </a:t>
          </a:r>
          <a:r>
            <a:rPr lang="en-BE" sz="1600" b="0" dirty="0" err="1"/>
            <a:t>d’études</a:t>
          </a:r>
          <a:r>
            <a:rPr lang="en-BE" sz="1600" b="0" dirty="0"/>
            <a:t> de </a:t>
          </a:r>
          <a:r>
            <a:rPr lang="en-BE" sz="1600" b="0" dirty="0" err="1"/>
            <a:t>stabilité</a:t>
          </a:r>
          <a:endParaRPr lang="fr-FR" sz="1600" b="0" dirty="0"/>
        </a:p>
        <a:p>
          <a:pPr algn="l">
            <a:spcAft>
              <a:spcPct val="35000"/>
            </a:spcAft>
          </a:pPr>
          <a:r>
            <a:rPr lang="fr-FR" sz="1600" b="0" dirty="0"/>
            <a:t>¤ </a:t>
          </a:r>
          <a:r>
            <a:rPr lang="en-BE" sz="1600" b="0" dirty="0"/>
            <a:t>Engagements </a:t>
          </a:r>
          <a:r>
            <a:rPr lang="en-BE" sz="1600" b="0" dirty="0" err="1"/>
            <a:t>en</a:t>
          </a:r>
          <a:r>
            <a:rPr lang="en-BE" sz="1600" b="0" dirty="0"/>
            <a:t> matière de s</a:t>
          </a:r>
          <a:r>
            <a:rPr lang="fr-FR" sz="1600" b="0" dirty="0" err="1"/>
            <a:t>tabilit</a:t>
          </a:r>
          <a:r>
            <a:rPr lang="en-BE" sz="1600" b="0" dirty="0"/>
            <a:t>é</a:t>
          </a:r>
          <a:endParaRPr lang="fr-FR" sz="1600" b="0" dirty="0"/>
        </a:p>
        <a:p>
          <a:pPr algn="l">
            <a:spcAft>
              <a:spcPct val="35000"/>
            </a:spcAft>
          </a:pPr>
          <a:r>
            <a:rPr lang="fr-FR" sz="1600" b="0" dirty="0"/>
            <a:t>¤ Evaluation </a:t>
          </a:r>
          <a:r>
            <a:rPr lang="en-BE" sz="1600" b="0" dirty="0"/>
            <a:t>des </a:t>
          </a:r>
          <a:r>
            <a:rPr lang="en-BE" sz="1600" b="0" dirty="0" err="1"/>
            <a:t>données</a:t>
          </a:r>
          <a:endParaRPr lang="fr-FR" sz="1600" b="0" dirty="0"/>
        </a:p>
        <a:p>
          <a:pPr algn="l">
            <a:spcAft>
              <a:spcPct val="35000"/>
            </a:spcAft>
          </a:pPr>
          <a:r>
            <a:rPr lang="fr-FR" sz="1600" b="0" dirty="0"/>
            <a:t>¤ </a:t>
          </a:r>
          <a:r>
            <a:rPr lang="en-BE" sz="1600" b="0" dirty="0" err="1"/>
            <a:t>Déclaration</a:t>
          </a:r>
          <a:r>
            <a:rPr lang="fr-FR" sz="1600" b="0" dirty="0"/>
            <a:t>s/</a:t>
          </a:r>
          <a:r>
            <a:rPr lang="en-BE" sz="1600" b="0" dirty="0" err="1"/>
            <a:t>Etiquettage</a:t>
          </a:r>
          <a:endParaRPr lang="fr-FR" sz="1600" b="0" dirty="0"/>
        </a:p>
        <a:p>
          <a:pPr algn="l">
            <a:spcAft>
              <a:spcPct val="35000"/>
            </a:spcAft>
          </a:pPr>
          <a:endParaRPr lang="fr-FR" sz="1100" b="0" dirty="0"/>
        </a:p>
        <a:p>
          <a:pPr algn="ctr">
            <a:spcAft>
              <a:spcPct val="35000"/>
            </a:spcAft>
          </a:pPr>
          <a:endParaRPr lang="en-US" sz="1100" dirty="0"/>
        </a:p>
      </dgm:t>
    </dgm:pt>
    <dgm:pt modelId="{39FCDF8A-A3F8-4981-81F4-3B1D17899802}" type="parTrans" cxnId="{21E8BE95-D31B-4282-B655-322D608BA8E6}">
      <dgm:prSet/>
      <dgm:spPr/>
      <dgm:t>
        <a:bodyPr/>
        <a:lstStyle/>
        <a:p>
          <a:endParaRPr lang="en-US"/>
        </a:p>
      </dgm:t>
    </dgm:pt>
    <dgm:pt modelId="{A45C2AB0-5657-436B-9FBF-F3CE48E1F49B}" type="sibTrans" cxnId="{21E8BE95-D31B-4282-B655-322D608BA8E6}">
      <dgm:prSet/>
      <dgm:spPr/>
      <dgm:t>
        <a:bodyPr/>
        <a:lstStyle/>
        <a:p>
          <a:endParaRPr lang="en-US"/>
        </a:p>
      </dgm:t>
    </dgm:pt>
    <dgm:pt modelId="{39E9D296-D5F7-4AC8-9E86-6C2AA32497D4}">
      <dgm:prSet phldrT="[Texte]" custT="1"/>
      <dgm:spPr>
        <a:solidFill>
          <a:srgbClr val="218BA7"/>
        </a:solidFill>
        <a:ln w="38100">
          <a:solidFill>
            <a:srgbClr val="002060"/>
          </a:solidFill>
        </a:ln>
      </dgm:spPr>
      <dgm:t>
        <a:bodyPr/>
        <a:lstStyle/>
        <a:p>
          <a:pPr algn="ctr">
            <a:lnSpc>
              <a:spcPct val="90000"/>
            </a:lnSpc>
            <a:spcBef>
              <a:spcPct val="0"/>
            </a:spcBef>
            <a:spcAft>
              <a:spcPts val="0"/>
            </a:spcAft>
          </a:pPr>
          <a:r>
            <a:rPr lang="fr-FR" sz="1600" b="1" dirty="0"/>
            <a:t>Directive VICH GL 5</a:t>
          </a:r>
          <a:r>
            <a:rPr lang="fr-FR" sz="1600" dirty="0"/>
            <a:t>: « </a:t>
          </a:r>
          <a:r>
            <a:rPr lang="fr-FR" sz="1600" i="1" u="none" strike="noStrike" dirty="0">
              <a:effectLst/>
            </a:rPr>
            <a:t>Tests de </a:t>
          </a:r>
          <a:r>
            <a:rPr lang="fr-FR" sz="1600" i="1" u="none" strike="noStrike" dirty="0" err="1">
              <a:effectLst/>
            </a:rPr>
            <a:t>photostabilité</a:t>
          </a:r>
          <a:r>
            <a:rPr lang="fr-FR" sz="1600" i="1" u="none" strike="noStrike" dirty="0">
              <a:effectLst/>
            </a:rPr>
            <a:t> des nouveaux produits et substances médicamenteuse</a:t>
          </a:r>
          <a:r>
            <a:rPr lang="en-US" sz="1600" i="1" u="none" strike="noStrike" dirty="0">
              <a:effectLst/>
            </a:rPr>
            <a:t>s</a:t>
          </a:r>
          <a:r>
            <a:rPr lang="en-US" sz="1600" u="none" strike="noStrike" dirty="0">
              <a:effectLst/>
            </a:rPr>
            <a:t>”</a:t>
          </a:r>
        </a:p>
        <a:p>
          <a:pPr algn="ctr">
            <a:lnSpc>
              <a:spcPct val="100000"/>
            </a:lnSpc>
            <a:spcBef>
              <a:spcPct val="0"/>
            </a:spcBef>
            <a:spcAft>
              <a:spcPts val="0"/>
            </a:spcAft>
          </a:pPr>
          <a:r>
            <a:rPr lang="fr-FR" sz="800" u="none" strike="noStrike" dirty="0">
              <a:effectLst/>
            </a:rPr>
            <a:t>________________________________________________________________________________________________</a:t>
          </a:r>
        </a:p>
        <a:p>
          <a:pPr algn="l">
            <a:lnSpc>
              <a:spcPct val="90000"/>
            </a:lnSpc>
            <a:spcBef>
              <a:spcPts val="1200"/>
            </a:spcBef>
            <a:spcAft>
              <a:spcPct val="35000"/>
            </a:spcAft>
          </a:pPr>
          <a:r>
            <a:rPr lang="fr-FR" sz="1600" u="none" strike="noStrike" dirty="0">
              <a:effectLst/>
            </a:rPr>
            <a:t>¤ Test</a:t>
          </a:r>
          <a:r>
            <a:rPr lang="en-BE" sz="1600" u="none" strike="noStrike" dirty="0" err="1">
              <a:effectLst/>
            </a:rPr>
            <a:t>er</a:t>
          </a:r>
          <a:r>
            <a:rPr lang="en-BE" sz="1600" u="none" strike="noStrike" dirty="0">
              <a:effectLst/>
            </a:rPr>
            <a:t> les</a:t>
          </a:r>
          <a:r>
            <a:rPr lang="fr-FR" sz="1600" u="none" strike="noStrike" dirty="0">
              <a:effectLst/>
            </a:rPr>
            <a:t> </a:t>
          </a:r>
          <a:r>
            <a:rPr lang="en-BE" sz="1600" u="none" strike="noStrike" dirty="0">
              <a:effectLst/>
            </a:rPr>
            <a:t>é</a:t>
          </a:r>
          <a:r>
            <a:rPr lang="fr-FR" sz="1600" u="none" strike="noStrike" dirty="0" err="1">
              <a:effectLst/>
            </a:rPr>
            <a:t>quip</a:t>
          </a:r>
          <a:r>
            <a:rPr lang="en-BE" sz="1600" u="none" strike="noStrike" dirty="0">
              <a:effectLst/>
            </a:rPr>
            <a:t>e</a:t>
          </a:r>
          <a:r>
            <a:rPr lang="fr-FR" sz="1600" u="none" strike="noStrike" dirty="0">
              <a:effectLst/>
            </a:rPr>
            <a:t>ment</a:t>
          </a:r>
          <a:r>
            <a:rPr lang="en-BE" sz="1600" u="none" strike="noStrike" dirty="0">
              <a:effectLst/>
            </a:rPr>
            <a:t>s</a:t>
          </a:r>
          <a:r>
            <a:rPr lang="fr-FR" sz="1600" u="none" strike="noStrike" dirty="0">
              <a:effectLst/>
            </a:rPr>
            <a:t> </a:t>
          </a:r>
          <a:r>
            <a:rPr lang="en-BE" sz="1600" u="none" strike="noStrike" dirty="0">
              <a:effectLst/>
            </a:rPr>
            <a:t>et</a:t>
          </a:r>
          <a:r>
            <a:rPr lang="fr-FR" sz="1600" u="none" strike="noStrike" dirty="0">
              <a:effectLst/>
            </a:rPr>
            <a:t> </a:t>
          </a:r>
          <a:r>
            <a:rPr lang="fr-FR" sz="1600" u="none" strike="noStrike" dirty="0" err="1">
              <a:effectLst/>
            </a:rPr>
            <a:t>protocol</a:t>
          </a:r>
          <a:r>
            <a:rPr lang="en-BE" sz="1600" u="none" strike="noStrike" dirty="0">
              <a:effectLst/>
            </a:rPr>
            <a:t>es</a:t>
          </a:r>
          <a:endParaRPr lang="fr-FR" sz="1600" u="none" strike="noStrike" dirty="0">
            <a:effectLst/>
          </a:endParaRPr>
        </a:p>
        <a:p>
          <a:pPr algn="just">
            <a:lnSpc>
              <a:spcPct val="90000"/>
            </a:lnSpc>
            <a:spcBef>
              <a:spcPct val="0"/>
            </a:spcBef>
            <a:spcAft>
              <a:spcPct val="35000"/>
            </a:spcAft>
          </a:pPr>
          <a:r>
            <a:rPr lang="fr-FR" sz="1600" u="none" strike="noStrike" dirty="0">
              <a:effectLst/>
            </a:rPr>
            <a:t>¤ </a:t>
          </a:r>
          <a:r>
            <a:rPr lang="fr-FR" sz="1600" u="none" strike="noStrike" dirty="0" err="1">
              <a:effectLst/>
            </a:rPr>
            <a:t>Procéde</a:t>
          </a:r>
          <a:r>
            <a:rPr lang="en-BE" sz="1600" u="none" strike="noStrike" dirty="0">
              <a:effectLst/>
            </a:rPr>
            <a:t>r</a:t>
          </a:r>
          <a:r>
            <a:rPr lang="fr-FR" sz="1600" u="none" strike="noStrike" dirty="0">
              <a:effectLst/>
            </a:rPr>
            <a:t> par étapes pour les tests de </a:t>
          </a:r>
          <a:r>
            <a:rPr lang="fr-FR" sz="1600" u="none" strike="noStrike" dirty="0" err="1">
              <a:effectLst/>
            </a:rPr>
            <a:t>photostabilité</a:t>
          </a:r>
          <a:r>
            <a:rPr lang="fr-FR" sz="1600" u="none" strike="noStrike" dirty="0">
              <a:effectLst/>
            </a:rPr>
            <a:t> </a:t>
          </a:r>
          <a:r>
            <a:rPr lang="en-BE" sz="1600" u="none" strike="noStrike" dirty="0">
              <a:effectLst/>
            </a:rPr>
            <a:t>de l’</a:t>
          </a:r>
          <a:r>
            <a:rPr lang="fr-FR" sz="1600" u="none" strike="noStrike" dirty="0">
              <a:effectLst/>
            </a:rPr>
            <a:t>IPA </a:t>
          </a:r>
          <a:r>
            <a:rPr lang="en-BE" sz="1600" u="none" strike="noStrike" dirty="0">
              <a:effectLst/>
            </a:rPr>
            <a:t>d</a:t>
          </a:r>
          <a:r>
            <a:rPr lang="fr-FR" sz="1600" u="none" strike="noStrike" dirty="0">
              <a:effectLst/>
            </a:rPr>
            <a:t>u produit médicamenteux emballé</a:t>
          </a:r>
          <a:endParaRPr lang="en-US" sz="1800" dirty="0"/>
        </a:p>
      </dgm:t>
    </dgm:pt>
    <dgm:pt modelId="{44FDF331-827D-427E-8F0D-9F47915C56CB}" type="parTrans" cxnId="{083BD75B-9503-40DE-B142-1BEF3174537C}">
      <dgm:prSet/>
      <dgm:spPr>
        <a:ln w="25400">
          <a:noFill/>
        </a:ln>
      </dgm:spPr>
      <dgm:t>
        <a:bodyPr/>
        <a:lstStyle/>
        <a:p>
          <a:endParaRPr lang="en-US"/>
        </a:p>
      </dgm:t>
    </dgm:pt>
    <dgm:pt modelId="{DB85C4C8-86B0-4101-8B91-C9B965FD8AA9}" type="sibTrans" cxnId="{083BD75B-9503-40DE-B142-1BEF3174537C}">
      <dgm:prSet/>
      <dgm:spPr/>
      <dgm:t>
        <a:bodyPr/>
        <a:lstStyle/>
        <a:p>
          <a:endParaRPr lang="en-US"/>
        </a:p>
      </dgm:t>
    </dgm:pt>
    <dgm:pt modelId="{E44DD767-1EB5-4579-877A-4DDE919EDC9D}">
      <dgm:prSet phldrT="[Texte]" custT="1"/>
      <dgm:spPr>
        <a:solidFill>
          <a:srgbClr val="218BA7"/>
        </a:solidFill>
        <a:ln w="38100">
          <a:solidFill>
            <a:srgbClr val="C00000"/>
          </a:solidFill>
        </a:ln>
      </dgm:spPr>
      <dgm:t>
        <a:bodyPr/>
        <a:lstStyle/>
        <a:p>
          <a:pPr algn="just">
            <a:spcAft>
              <a:spcPts val="0"/>
            </a:spcAft>
          </a:pPr>
          <a:r>
            <a:rPr lang="fr-FR" sz="1600" b="1" dirty="0"/>
            <a:t>VICH Directive GL 45</a:t>
          </a:r>
          <a:r>
            <a:rPr lang="fr-FR" sz="1600" dirty="0"/>
            <a:t>: «</a:t>
          </a:r>
          <a:r>
            <a:rPr lang="en-BE" sz="1600" i="1" u="none" dirty="0"/>
            <a:t>M</a:t>
          </a:r>
          <a:r>
            <a:rPr lang="fr-FR" sz="1600" i="1" u="none" dirty="0" err="1"/>
            <a:t>éthode</a:t>
          </a:r>
          <a:r>
            <a:rPr lang="fr-FR" sz="1600" i="1" u="none" dirty="0"/>
            <a:t> des extrêmes et de la</a:t>
          </a:r>
          <a:r>
            <a:rPr lang="en-BE" sz="1600" i="1" u="none" dirty="0"/>
            <a:t> </a:t>
          </a:r>
          <a:r>
            <a:rPr lang="fr-FR" sz="1600" i="1" u="none" dirty="0"/>
            <a:t>matrice aux essais</a:t>
          </a:r>
          <a:r>
            <a:rPr lang="en-BE" sz="1600" i="1" u="none" dirty="0"/>
            <a:t> </a:t>
          </a:r>
          <a:r>
            <a:rPr lang="fr-FR" sz="1600" i="1" u="none" dirty="0"/>
            <a:t>des nouvelles substances médicamenteuses et des nouveaux produits médicamenteux vétérinaire</a:t>
          </a:r>
          <a:r>
            <a:rPr lang="en-US" sz="1600" i="1" u="none" strike="noStrike" dirty="0">
              <a:effectLst/>
            </a:rPr>
            <a:t>s</a:t>
          </a:r>
          <a:r>
            <a:rPr lang="en-US" sz="1600" u="none" strike="noStrike" dirty="0">
              <a:effectLst/>
            </a:rPr>
            <a:t>”</a:t>
          </a:r>
        </a:p>
        <a:p>
          <a:pPr algn="ctr">
            <a:spcAft>
              <a:spcPts val="0"/>
            </a:spcAft>
          </a:pPr>
          <a:r>
            <a:rPr lang="fr-FR" sz="800" u="none" strike="noStrike" dirty="0">
              <a:effectLst/>
            </a:rPr>
            <a:t>_______________________________________________________________________________________________</a:t>
          </a:r>
        </a:p>
        <a:p>
          <a:pPr algn="ctr">
            <a:spcAft>
              <a:spcPts val="0"/>
            </a:spcAft>
          </a:pPr>
          <a:endParaRPr lang="fr-FR" sz="800" u="none" strike="noStrike" dirty="0">
            <a:effectLst/>
          </a:endParaRPr>
        </a:p>
        <a:p>
          <a:pPr algn="l">
            <a:spcAft>
              <a:spcPct val="35000"/>
            </a:spcAft>
          </a:pPr>
          <a:r>
            <a:rPr lang="fr-FR" sz="1600" u="none" strike="noStrike" dirty="0">
              <a:effectLst/>
            </a:rPr>
            <a:t>¤ </a:t>
          </a:r>
          <a:r>
            <a:rPr lang="en-BE" sz="1600" u="none" strike="noStrike" dirty="0" err="1">
              <a:effectLst/>
            </a:rPr>
            <a:t>Méthode</a:t>
          </a:r>
          <a:r>
            <a:rPr lang="en-BE" sz="1600" u="none" strike="noStrike" dirty="0">
              <a:effectLst/>
            </a:rPr>
            <a:t> des </a:t>
          </a:r>
          <a:r>
            <a:rPr lang="en-BE" sz="1600" u="none" strike="noStrike" dirty="0" err="1">
              <a:effectLst/>
            </a:rPr>
            <a:t>extrêmes</a:t>
          </a:r>
          <a:r>
            <a:rPr lang="en-BE" sz="1600" u="none" strike="noStrike" dirty="0">
              <a:effectLst/>
            </a:rPr>
            <a:t>/</a:t>
          </a:r>
          <a:r>
            <a:rPr lang="en-BE" sz="1600" u="none" strike="noStrike" dirty="0" err="1">
              <a:effectLst/>
            </a:rPr>
            <a:t>Matriçage</a:t>
          </a:r>
          <a:r>
            <a:rPr lang="fr-FR" sz="1600" u="none" strike="noStrike" dirty="0">
              <a:effectLst/>
            </a:rPr>
            <a:t>: m</a:t>
          </a:r>
          <a:r>
            <a:rPr lang="en-BE" sz="1600" u="none" strike="noStrike" dirty="0">
              <a:effectLst/>
            </a:rPr>
            <a:t>é</a:t>
          </a:r>
          <a:r>
            <a:rPr lang="fr-FR" sz="1600" u="none" strike="noStrike" dirty="0" err="1">
              <a:effectLst/>
            </a:rPr>
            <a:t>thodolog</a:t>
          </a:r>
          <a:r>
            <a:rPr lang="en-BE" sz="1600" u="none" strike="noStrike" dirty="0" err="1">
              <a:effectLst/>
            </a:rPr>
            <a:t>ie</a:t>
          </a:r>
          <a:r>
            <a:rPr lang="fr-FR" sz="1600" u="none" strike="noStrike" dirty="0">
              <a:effectLst/>
            </a:rPr>
            <a:t> </a:t>
          </a:r>
          <a:r>
            <a:rPr lang="en-BE" sz="1600" u="none" strike="noStrike" dirty="0">
              <a:effectLst/>
            </a:rPr>
            <a:t>et</a:t>
          </a:r>
          <a:r>
            <a:rPr lang="fr-FR" sz="1600" u="none" strike="noStrike" dirty="0">
              <a:effectLst/>
            </a:rPr>
            <a:t> </a:t>
          </a:r>
          <a:r>
            <a:rPr lang="fr-FR" sz="1600" u="none" strike="noStrike" dirty="0" err="1">
              <a:effectLst/>
            </a:rPr>
            <a:t>interpretation</a:t>
          </a:r>
          <a:r>
            <a:rPr lang="fr-FR" sz="1600" u="none" strike="noStrike" dirty="0">
              <a:effectLst/>
            </a:rPr>
            <a:t> </a:t>
          </a:r>
          <a:r>
            <a:rPr lang="en-BE" sz="1600" u="none" strike="noStrike" dirty="0">
              <a:effectLst/>
            </a:rPr>
            <a:t>des</a:t>
          </a:r>
          <a:r>
            <a:rPr lang="fr-FR" sz="1600" u="none" strike="noStrike" dirty="0">
              <a:effectLst/>
            </a:rPr>
            <a:t> d</a:t>
          </a:r>
          <a:r>
            <a:rPr lang="en-BE" sz="1600" u="none" strike="noStrike" dirty="0" err="1">
              <a:effectLst/>
            </a:rPr>
            <a:t>onnées</a:t>
          </a:r>
          <a:endParaRPr lang="fr-FR" sz="1600" u="none" strike="noStrike" dirty="0">
            <a:effectLst/>
          </a:endParaRPr>
        </a:p>
      </dgm:t>
    </dgm:pt>
    <dgm:pt modelId="{6197EAED-5314-46B7-96A6-2D0CF7319552}" type="parTrans" cxnId="{F40A6E38-C6F5-491F-8C84-F478F3B261BB}">
      <dgm:prSet/>
      <dgm:spPr>
        <a:ln w="25400">
          <a:noFill/>
        </a:ln>
      </dgm:spPr>
      <dgm:t>
        <a:bodyPr/>
        <a:lstStyle/>
        <a:p>
          <a:endParaRPr lang="en-US"/>
        </a:p>
      </dgm:t>
    </dgm:pt>
    <dgm:pt modelId="{6DCD3AB5-3876-48B4-A805-EB4E39B66833}" type="sibTrans" cxnId="{F40A6E38-C6F5-491F-8C84-F478F3B261BB}">
      <dgm:prSet/>
      <dgm:spPr/>
      <dgm:t>
        <a:bodyPr/>
        <a:lstStyle/>
        <a:p>
          <a:endParaRPr lang="en-US"/>
        </a:p>
      </dgm:t>
    </dgm:pt>
    <dgm:pt modelId="{E9212647-4703-49AF-AA01-388948AD4882}">
      <dgm:prSet custT="1"/>
      <dgm:spPr>
        <a:solidFill>
          <a:srgbClr val="218BA7"/>
        </a:solidFill>
        <a:ln w="38100">
          <a:solidFill>
            <a:srgbClr val="FFFF00"/>
          </a:solidFill>
        </a:ln>
      </dgm:spPr>
      <dgm:t>
        <a:bodyPr/>
        <a:lstStyle/>
        <a:p>
          <a:pPr algn="ctr">
            <a:spcAft>
              <a:spcPts val="0"/>
            </a:spcAft>
          </a:pPr>
          <a:r>
            <a:rPr lang="fr-FR" sz="1600" b="1" dirty="0"/>
            <a:t>Directive VICH GL 51</a:t>
          </a:r>
          <a:r>
            <a:rPr lang="fr-FR" sz="1600" dirty="0"/>
            <a:t>: «</a:t>
          </a:r>
          <a:r>
            <a:rPr lang="fr-FR" sz="1600" i="1" u="none" strike="noStrike" dirty="0">
              <a:effectLst/>
            </a:rPr>
            <a:t>Évaluation statistique des données de stabilité</a:t>
          </a:r>
          <a:r>
            <a:rPr lang="en-US" sz="1600" u="none" strike="noStrike" dirty="0">
              <a:effectLst/>
            </a:rPr>
            <a:t>”</a:t>
          </a:r>
        </a:p>
        <a:p>
          <a:pPr algn="ctr">
            <a:spcAft>
              <a:spcPts val="0"/>
            </a:spcAft>
          </a:pPr>
          <a:r>
            <a:rPr lang="fr-FR" sz="800" u="none" strike="noStrike" dirty="0">
              <a:effectLst/>
            </a:rPr>
            <a:t>_______________________________________________________________________________________________</a:t>
          </a:r>
        </a:p>
        <a:p>
          <a:pPr algn="l">
            <a:spcAft>
              <a:spcPct val="35000"/>
            </a:spcAft>
          </a:pPr>
          <a:r>
            <a:rPr lang="fr-FR" sz="1600" u="none" strike="noStrike" dirty="0">
              <a:effectLst/>
            </a:rPr>
            <a:t>¤ Recommandations pour l'utilisation de l'analyse statistique</a:t>
          </a:r>
        </a:p>
        <a:p>
          <a:pPr algn="just">
            <a:spcAft>
              <a:spcPct val="35000"/>
            </a:spcAft>
          </a:pPr>
          <a:r>
            <a:rPr lang="fr-FR" sz="1600" u="none" strike="noStrike" dirty="0">
              <a:effectLst/>
            </a:rPr>
            <a:t>¤ Interprétation des données sur la stabilité dans des conditions accélérées et intermédiaires pour l'extrapolation des données dans des conditions à long terme</a:t>
          </a:r>
          <a:endParaRPr lang="en-US" sz="600" dirty="0"/>
        </a:p>
      </dgm:t>
    </dgm:pt>
    <dgm:pt modelId="{E3A3BD51-FB4D-4748-A579-3368C7DE8CF3}" type="parTrans" cxnId="{D7A6FB7A-B144-4CAE-9E5D-409BAF34E603}">
      <dgm:prSet/>
      <dgm:spPr>
        <a:ln w="25400">
          <a:noFill/>
        </a:ln>
      </dgm:spPr>
      <dgm:t>
        <a:bodyPr/>
        <a:lstStyle/>
        <a:p>
          <a:endParaRPr lang="en-US"/>
        </a:p>
      </dgm:t>
    </dgm:pt>
    <dgm:pt modelId="{5E4351BF-2BD9-4D50-91B6-C416A508A7FC}" type="sibTrans" cxnId="{D7A6FB7A-B144-4CAE-9E5D-409BAF34E603}">
      <dgm:prSet/>
      <dgm:spPr/>
      <dgm:t>
        <a:bodyPr/>
        <a:lstStyle/>
        <a:p>
          <a:endParaRPr lang="en-US"/>
        </a:p>
      </dgm:t>
    </dgm:pt>
    <dgm:pt modelId="{08C06403-0C0C-4253-B2CB-BF01A5849463}" type="pres">
      <dgm:prSet presAssocID="{E309FB07-BDF1-4244-A480-942FD133CE03}" presName="diagram" presStyleCnt="0">
        <dgm:presLayoutVars>
          <dgm:chPref val="1"/>
          <dgm:dir/>
          <dgm:animOne val="branch"/>
          <dgm:animLvl val="lvl"/>
          <dgm:resizeHandles val="exact"/>
        </dgm:presLayoutVars>
      </dgm:prSet>
      <dgm:spPr/>
    </dgm:pt>
    <dgm:pt modelId="{218074D9-C23A-4BA0-905B-67B3DC4F1BBB}" type="pres">
      <dgm:prSet presAssocID="{3FB0E07B-7506-4A32-A5FE-5740127CF756}" presName="root1" presStyleCnt="0"/>
      <dgm:spPr/>
    </dgm:pt>
    <dgm:pt modelId="{1FB49E59-5A18-4548-A730-F32F98428C2E}" type="pres">
      <dgm:prSet presAssocID="{3FB0E07B-7506-4A32-A5FE-5740127CF756}" presName="LevelOneTextNode" presStyleLbl="node0" presStyleIdx="0" presStyleCnt="1" custScaleX="195366" custScaleY="765969" custLinFactNeighborX="-423" custLinFactNeighborY="6126">
        <dgm:presLayoutVars>
          <dgm:chPref val="3"/>
        </dgm:presLayoutVars>
      </dgm:prSet>
      <dgm:spPr/>
    </dgm:pt>
    <dgm:pt modelId="{E862F29A-600C-44FE-95BE-5F8F7685FD11}" type="pres">
      <dgm:prSet presAssocID="{3FB0E07B-7506-4A32-A5FE-5740127CF756}" presName="level2hierChild" presStyleCnt="0"/>
      <dgm:spPr/>
    </dgm:pt>
    <dgm:pt modelId="{2E31AD5B-2067-4622-8A52-14F982D8CA9F}" type="pres">
      <dgm:prSet presAssocID="{44FDF331-827D-427E-8F0D-9F47915C56CB}" presName="conn2-1" presStyleLbl="parChTrans1D2" presStyleIdx="0" presStyleCnt="3"/>
      <dgm:spPr/>
    </dgm:pt>
    <dgm:pt modelId="{9902E103-B3CC-4827-B2A6-051659844151}" type="pres">
      <dgm:prSet presAssocID="{44FDF331-827D-427E-8F0D-9F47915C56CB}" presName="connTx" presStyleLbl="parChTrans1D2" presStyleIdx="0" presStyleCnt="3"/>
      <dgm:spPr/>
    </dgm:pt>
    <dgm:pt modelId="{F83671B8-68E5-4187-8FAE-3275435F2F99}" type="pres">
      <dgm:prSet presAssocID="{39E9D296-D5F7-4AC8-9E86-6C2AA32497D4}" presName="root2" presStyleCnt="0"/>
      <dgm:spPr/>
    </dgm:pt>
    <dgm:pt modelId="{162E6BD7-A8ED-4317-A5CF-23559BA964EA}" type="pres">
      <dgm:prSet presAssocID="{39E9D296-D5F7-4AC8-9E86-6C2AA32497D4}" presName="LevelTwoTextNode" presStyleLbl="node2" presStyleIdx="0" presStyleCnt="3" custScaleX="432605" custScaleY="237273" custLinFactNeighborX="305" custLinFactNeighborY="-28060">
        <dgm:presLayoutVars>
          <dgm:chPref val="3"/>
        </dgm:presLayoutVars>
      </dgm:prSet>
      <dgm:spPr/>
    </dgm:pt>
    <dgm:pt modelId="{BBC0737B-5733-473C-A657-865552975C55}" type="pres">
      <dgm:prSet presAssocID="{39E9D296-D5F7-4AC8-9E86-6C2AA32497D4}" presName="level3hierChild" presStyleCnt="0"/>
      <dgm:spPr/>
    </dgm:pt>
    <dgm:pt modelId="{CAFB9484-7608-4893-BB56-8DF2170A0E2D}" type="pres">
      <dgm:prSet presAssocID="{6197EAED-5314-46B7-96A6-2D0CF7319552}" presName="conn2-1" presStyleLbl="parChTrans1D2" presStyleIdx="1" presStyleCnt="3"/>
      <dgm:spPr/>
    </dgm:pt>
    <dgm:pt modelId="{F922AA21-2D6C-4CAF-93E6-91ABC5478264}" type="pres">
      <dgm:prSet presAssocID="{6197EAED-5314-46B7-96A6-2D0CF7319552}" presName="connTx" presStyleLbl="parChTrans1D2" presStyleIdx="1" presStyleCnt="3"/>
      <dgm:spPr/>
    </dgm:pt>
    <dgm:pt modelId="{3966D5DF-BAF5-4592-BB5D-3EF22E229BE4}" type="pres">
      <dgm:prSet presAssocID="{E44DD767-1EB5-4579-877A-4DDE919EDC9D}" presName="root2" presStyleCnt="0"/>
      <dgm:spPr/>
    </dgm:pt>
    <dgm:pt modelId="{8B6E9436-B1D4-4683-A4E9-4924C7E84175}" type="pres">
      <dgm:prSet presAssocID="{E44DD767-1EB5-4579-877A-4DDE919EDC9D}" presName="LevelTwoTextNode" presStyleLbl="node2" presStyleIdx="1" presStyleCnt="3" custScaleX="433233" custScaleY="242572" custLinFactNeighborX="-178" custLinFactNeighborY="-5112">
        <dgm:presLayoutVars>
          <dgm:chPref val="3"/>
        </dgm:presLayoutVars>
      </dgm:prSet>
      <dgm:spPr/>
    </dgm:pt>
    <dgm:pt modelId="{AC542E23-0D9A-4AA9-AB25-4FF3033FD3ED}" type="pres">
      <dgm:prSet presAssocID="{E44DD767-1EB5-4579-877A-4DDE919EDC9D}" presName="level3hierChild" presStyleCnt="0"/>
      <dgm:spPr/>
    </dgm:pt>
    <dgm:pt modelId="{8B145DE9-7F96-40C4-A8D1-EEF6BADC06E9}" type="pres">
      <dgm:prSet presAssocID="{E3A3BD51-FB4D-4748-A579-3368C7DE8CF3}" presName="conn2-1" presStyleLbl="parChTrans1D2" presStyleIdx="2" presStyleCnt="3"/>
      <dgm:spPr/>
    </dgm:pt>
    <dgm:pt modelId="{02E47D71-6B08-4D68-99E5-5EE388E63515}" type="pres">
      <dgm:prSet presAssocID="{E3A3BD51-FB4D-4748-A579-3368C7DE8CF3}" presName="connTx" presStyleLbl="parChTrans1D2" presStyleIdx="2" presStyleCnt="3"/>
      <dgm:spPr/>
    </dgm:pt>
    <dgm:pt modelId="{09B07A3F-1E55-4825-8B5C-4212F46EE992}" type="pres">
      <dgm:prSet presAssocID="{E9212647-4703-49AF-AA01-388948AD4882}" presName="root2" presStyleCnt="0"/>
      <dgm:spPr/>
    </dgm:pt>
    <dgm:pt modelId="{E2FA4C81-AC91-4D88-A0BB-9F26B41E2C8C}" type="pres">
      <dgm:prSet presAssocID="{E9212647-4703-49AF-AA01-388948AD4882}" presName="LevelTwoTextNode" presStyleLbl="node2" presStyleIdx="2" presStyleCnt="3" custScaleX="430356" custScaleY="319201" custLinFactNeighborX="-448" custLinFactNeighborY="-7126">
        <dgm:presLayoutVars>
          <dgm:chPref val="3"/>
        </dgm:presLayoutVars>
      </dgm:prSet>
      <dgm:spPr/>
    </dgm:pt>
    <dgm:pt modelId="{AB50143D-B81B-4BC5-B43B-ABAD2EEC245E}" type="pres">
      <dgm:prSet presAssocID="{E9212647-4703-49AF-AA01-388948AD4882}" presName="level3hierChild" presStyleCnt="0"/>
      <dgm:spPr/>
    </dgm:pt>
  </dgm:ptLst>
  <dgm:cxnLst>
    <dgm:cxn modelId="{F62F301A-38E0-4E7F-93EB-119E96E7874A}" type="presOf" srcId="{39E9D296-D5F7-4AC8-9E86-6C2AA32497D4}" destId="{162E6BD7-A8ED-4317-A5CF-23559BA964EA}" srcOrd="0" destOrd="0" presId="urn:microsoft.com/office/officeart/2005/8/layout/hierarchy2"/>
    <dgm:cxn modelId="{C5DBE725-7A7A-4F25-9559-F2E0B93EC12C}" type="presOf" srcId="{E44DD767-1EB5-4579-877A-4DDE919EDC9D}" destId="{8B6E9436-B1D4-4683-A4E9-4924C7E84175}" srcOrd="0" destOrd="0" presId="urn:microsoft.com/office/officeart/2005/8/layout/hierarchy2"/>
    <dgm:cxn modelId="{F40A6E38-C6F5-491F-8C84-F478F3B261BB}" srcId="{3FB0E07B-7506-4A32-A5FE-5740127CF756}" destId="{E44DD767-1EB5-4579-877A-4DDE919EDC9D}" srcOrd="1" destOrd="0" parTransId="{6197EAED-5314-46B7-96A6-2D0CF7319552}" sibTransId="{6DCD3AB5-3876-48B4-A805-EB4E39B66833}"/>
    <dgm:cxn modelId="{083BD75B-9503-40DE-B142-1BEF3174537C}" srcId="{3FB0E07B-7506-4A32-A5FE-5740127CF756}" destId="{39E9D296-D5F7-4AC8-9E86-6C2AA32497D4}" srcOrd="0" destOrd="0" parTransId="{44FDF331-827D-427E-8F0D-9F47915C56CB}" sibTransId="{DB85C4C8-86B0-4101-8B91-C9B965FD8AA9}"/>
    <dgm:cxn modelId="{A8445241-676B-42A0-A16E-03D1A9824F2E}" type="presOf" srcId="{6197EAED-5314-46B7-96A6-2D0CF7319552}" destId="{CAFB9484-7608-4893-BB56-8DF2170A0E2D}" srcOrd="0" destOrd="0" presId="urn:microsoft.com/office/officeart/2005/8/layout/hierarchy2"/>
    <dgm:cxn modelId="{CDD6D84B-8F43-440A-804C-41BCE847D2EF}" type="presOf" srcId="{E9212647-4703-49AF-AA01-388948AD4882}" destId="{E2FA4C81-AC91-4D88-A0BB-9F26B41E2C8C}" srcOrd="0" destOrd="0" presId="urn:microsoft.com/office/officeart/2005/8/layout/hierarchy2"/>
    <dgm:cxn modelId="{71CFA078-A69A-423D-8587-E4BEC6DC6C1E}" type="presOf" srcId="{E309FB07-BDF1-4244-A480-942FD133CE03}" destId="{08C06403-0C0C-4253-B2CB-BF01A5849463}" srcOrd="0" destOrd="0" presId="urn:microsoft.com/office/officeart/2005/8/layout/hierarchy2"/>
    <dgm:cxn modelId="{D7A6FB7A-B144-4CAE-9E5D-409BAF34E603}" srcId="{3FB0E07B-7506-4A32-A5FE-5740127CF756}" destId="{E9212647-4703-49AF-AA01-388948AD4882}" srcOrd="2" destOrd="0" parTransId="{E3A3BD51-FB4D-4748-A579-3368C7DE8CF3}" sibTransId="{5E4351BF-2BD9-4D50-91B6-C416A508A7FC}"/>
    <dgm:cxn modelId="{21E8BE95-D31B-4282-B655-322D608BA8E6}" srcId="{E309FB07-BDF1-4244-A480-942FD133CE03}" destId="{3FB0E07B-7506-4A32-A5FE-5740127CF756}" srcOrd="0" destOrd="0" parTransId="{39FCDF8A-A3F8-4981-81F4-3B1D17899802}" sibTransId="{A45C2AB0-5657-436B-9FBF-F3CE48E1F49B}"/>
    <dgm:cxn modelId="{B96B7EA1-B400-49A0-BC5B-5409FC40CCC2}" type="presOf" srcId="{44FDF331-827D-427E-8F0D-9F47915C56CB}" destId="{9902E103-B3CC-4827-B2A6-051659844151}" srcOrd="1" destOrd="0" presId="urn:microsoft.com/office/officeart/2005/8/layout/hierarchy2"/>
    <dgm:cxn modelId="{E8FD9CA1-6910-4530-A123-90A54BD22EDB}" type="presOf" srcId="{E3A3BD51-FB4D-4748-A579-3368C7DE8CF3}" destId="{8B145DE9-7F96-40C4-A8D1-EEF6BADC06E9}" srcOrd="0" destOrd="0" presId="urn:microsoft.com/office/officeart/2005/8/layout/hierarchy2"/>
    <dgm:cxn modelId="{D5C2AABC-1CF0-4079-94ED-1E0C78AF9F9B}" type="presOf" srcId="{6197EAED-5314-46B7-96A6-2D0CF7319552}" destId="{F922AA21-2D6C-4CAF-93E6-91ABC5478264}" srcOrd="1" destOrd="0" presId="urn:microsoft.com/office/officeart/2005/8/layout/hierarchy2"/>
    <dgm:cxn modelId="{7526A5D8-C698-4D5E-A181-41B60126B75D}" type="presOf" srcId="{3FB0E07B-7506-4A32-A5FE-5740127CF756}" destId="{1FB49E59-5A18-4548-A730-F32F98428C2E}" srcOrd="0" destOrd="0" presId="urn:microsoft.com/office/officeart/2005/8/layout/hierarchy2"/>
    <dgm:cxn modelId="{246838E2-E597-4EF5-8668-2C579C28CBB7}" type="presOf" srcId="{E3A3BD51-FB4D-4748-A579-3368C7DE8CF3}" destId="{02E47D71-6B08-4D68-99E5-5EE388E63515}" srcOrd="1" destOrd="0" presId="urn:microsoft.com/office/officeart/2005/8/layout/hierarchy2"/>
    <dgm:cxn modelId="{A7F98AE8-5B79-46A8-82EF-64F35C7F594F}" type="presOf" srcId="{44FDF331-827D-427E-8F0D-9F47915C56CB}" destId="{2E31AD5B-2067-4622-8A52-14F982D8CA9F}" srcOrd="0" destOrd="0" presId="urn:microsoft.com/office/officeart/2005/8/layout/hierarchy2"/>
    <dgm:cxn modelId="{54290426-0FA6-43CF-8BE3-6857DCC7B52A}" type="presParOf" srcId="{08C06403-0C0C-4253-B2CB-BF01A5849463}" destId="{218074D9-C23A-4BA0-905B-67B3DC4F1BBB}" srcOrd="0" destOrd="0" presId="urn:microsoft.com/office/officeart/2005/8/layout/hierarchy2"/>
    <dgm:cxn modelId="{D0C4090A-B8D6-439F-8650-D9DFC0D2C7A5}" type="presParOf" srcId="{218074D9-C23A-4BA0-905B-67B3DC4F1BBB}" destId="{1FB49E59-5A18-4548-A730-F32F98428C2E}" srcOrd="0" destOrd="0" presId="urn:microsoft.com/office/officeart/2005/8/layout/hierarchy2"/>
    <dgm:cxn modelId="{A915F866-E61D-4745-8F2D-A112E0C4B875}" type="presParOf" srcId="{218074D9-C23A-4BA0-905B-67B3DC4F1BBB}" destId="{E862F29A-600C-44FE-95BE-5F8F7685FD11}" srcOrd="1" destOrd="0" presId="urn:microsoft.com/office/officeart/2005/8/layout/hierarchy2"/>
    <dgm:cxn modelId="{E6AF1E9B-CBEA-4F50-8C6A-56322346305F}" type="presParOf" srcId="{E862F29A-600C-44FE-95BE-5F8F7685FD11}" destId="{2E31AD5B-2067-4622-8A52-14F982D8CA9F}" srcOrd="0" destOrd="0" presId="urn:microsoft.com/office/officeart/2005/8/layout/hierarchy2"/>
    <dgm:cxn modelId="{23F4D32E-9342-4163-AEA4-AEB28F8A394E}" type="presParOf" srcId="{2E31AD5B-2067-4622-8A52-14F982D8CA9F}" destId="{9902E103-B3CC-4827-B2A6-051659844151}" srcOrd="0" destOrd="0" presId="urn:microsoft.com/office/officeart/2005/8/layout/hierarchy2"/>
    <dgm:cxn modelId="{467206B5-1F58-4F6D-85A1-5AB8E3A971F1}" type="presParOf" srcId="{E862F29A-600C-44FE-95BE-5F8F7685FD11}" destId="{F83671B8-68E5-4187-8FAE-3275435F2F99}" srcOrd="1" destOrd="0" presId="urn:microsoft.com/office/officeart/2005/8/layout/hierarchy2"/>
    <dgm:cxn modelId="{853380A0-44F8-42FA-B6C5-2A4848C6F6EC}" type="presParOf" srcId="{F83671B8-68E5-4187-8FAE-3275435F2F99}" destId="{162E6BD7-A8ED-4317-A5CF-23559BA964EA}" srcOrd="0" destOrd="0" presId="urn:microsoft.com/office/officeart/2005/8/layout/hierarchy2"/>
    <dgm:cxn modelId="{BE3DCC0C-29EA-4F8E-81EB-3443FC6E2DD4}" type="presParOf" srcId="{F83671B8-68E5-4187-8FAE-3275435F2F99}" destId="{BBC0737B-5733-473C-A657-865552975C55}" srcOrd="1" destOrd="0" presId="urn:microsoft.com/office/officeart/2005/8/layout/hierarchy2"/>
    <dgm:cxn modelId="{10F828E3-D192-4BB4-B48D-51CDD762FB54}" type="presParOf" srcId="{E862F29A-600C-44FE-95BE-5F8F7685FD11}" destId="{CAFB9484-7608-4893-BB56-8DF2170A0E2D}" srcOrd="2" destOrd="0" presId="urn:microsoft.com/office/officeart/2005/8/layout/hierarchy2"/>
    <dgm:cxn modelId="{BE7E608E-66E2-426E-8371-D718B7DFA371}" type="presParOf" srcId="{CAFB9484-7608-4893-BB56-8DF2170A0E2D}" destId="{F922AA21-2D6C-4CAF-93E6-91ABC5478264}" srcOrd="0" destOrd="0" presId="urn:microsoft.com/office/officeart/2005/8/layout/hierarchy2"/>
    <dgm:cxn modelId="{83A6537B-1A6A-409E-B471-46D1DDC70A08}" type="presParOf" srcId="{E862F29A-600C-44FE-95BE-5F8F7685FD11}" destId="{3966D5DF-BAF5-4592-BB5D-3EF22E229BE4}" srcOrd="3" destOrd="0" presId="urn:microsoft.com/office/officeart/2005/8/layout/hierarchy2"/>
    <dgm:cxn modelId="{CB6C102F-1FD6-4AE8-A3A8-C0B9820C72DF}" type="presParOf" srcId="{3966D5DF-BAF5-4592-BB5D-3EF22E229BE4}" destId="{8B6E9436-B1D4-4683-A4E9-4924C7E84175}" srcOrd="0" destOrd="0" presId="urn:microsoft.com/office/officeart/2005/8/layout/hierarchy2"/>
    <dgm:cxn modelId="{66392CCB-779D-4CED-8ED2-552DE662643F}" type="presParOf" srcId="{3966D5DF-BAF5-4592-BB5D-3EF22E229BE4}" destId="{AC542E23-0D9A-4AA9-AB25-4FF3033FD3ED}" srcOrd="1" destOrd="0" presId="urn:microsoft.com/office/officeart/2005/8/layout/hierarchy2"/>
    <dgm:cxn modelId="{781D8EAA-963F-46DC-8206-0A0EE0B98FD6}" type="presParOf" srcId="{E862F29A-600C-44FE-95BE-5F8F7685FD11}" destId="{8B145DE9-7F96-40C4-A8D1-EEF6BADC06E9}" srcOrd="4" destOrd="0" presId="urn:microsoft.com/office/officeart/2005/8/layout/hierarchy2"/>
    <dgm:cxn modelId="{9A36D82D-EFE5-4122-B354-62BA428F8698}" type="presParOf" srcId="{8B145DE9-7F96-40C4-A8D1-EEF6BADC06E9}" destId="{02E47D71-6B08-4D68-99E5-5EE388E63515}" srcOrd="0" destOrd="0" presId="urn:microsoft.com/office/officeart/2005/8/layout/hierarchy2"/>
    <dgm:cxn modelId="{5A0BFFB2-8E1F-4F88-BAAF-5FBCEEEAB52A}" type="presParOf" srcId="{E862F29A-600C-44FE-95BE-5F8F7685FD11}" destId="{09B07A3F-1E55-4825-8B5C-4212F46EE992}" srcOrd="5" destOrd="0" presId="urn:microsoft.com/office/officeart/2005/8/layout/hierarchy2"/>
    <dgm:cxn modelId="{94D1F942-6951-4E0F-AF2A-8A68B003C51F}" type="presParOf" srcId="{09B07A3F-1E55-4825-8B5C-4212F46EE992}" destId="{E2FA4C81-AC91-4D88-A0BB-9F26B41E2C8C}" srcOrd="0" destOrd="0" presId="urn:microsoft.com/office/officeart/2005/8/layout/hierarchy2"/>
    <dgm:cxn modelId="{14FC07F9-7BE3-4D16-8CB1-1673F8868A0B}" type="presParOf" srcId="{09B07A3F-1E55-4825-8B5C-4212F46EE992}" destId="{AB50143D-B81B-4BC5-B43B-ABAD2EEC245E}" srcOrd="1" destOrd="0" presId="urn:microsoft.com/office/officeart/2005/8/layout/hierarchy2"/>
  </dgm:cxnLst>
  <dgm:bg/>
  <dgm:whole>
    <a:ln w="25400">
      <a:no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B49E59-5A18-4548-A730-F32F98428C2E}">
      <dsp:nvSpPr>
        <dsp:cNvPr id="0" name=""/>
        <dsp:cNvSpPr/>
      </dsp:nvSpPr>
      <dsp:spPr>
        <a:xfrm>
          <a:off x="2041" y="271415"/>
          <a:ext cx="2503270" cy="4907270"/>
        </a:xfrm>
        <a:prstGeom prst="roundRect">
          <a:avLst>
            <a:gd name="adj" fmla="val 10000"/>
          </a:avLst>
        </a:prstGeom>
        <a:solidFill>
          <a:srgbClr val="218BA7"/>
        </a:solidFill>
        <a:ln w="381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ts val="0"/>
            </a:spcAft>
            <a:buNone/>
          </a:pPr>
          <a:r>
            <a:rPr lang="fr-FR" sz="2000" b="1" kern="1200" dirty="0"/>
            <a:t>VICH GL3</a:t>
          </a:r>
        </a:p>
        <a:p>
          <a:pPr marL="0" lvl="0" indent="0" algn="ctr" defTabSz="889000">
            <a:lnSpc>
              <a:spcPct val="90000"/>
            </a:lnSpc>
            <a:spcBef>
              <a:spcPct val="0"/>
            </a:spcBef>
            <a:spcAft>
              <a:spcPts val="0"/>
            </a:spcAft>
            <a:buNone/>
          </a:pPr>
          <a:r>
            <a:rPr lang="fr-FR" sz="2000" b="1" kern="1200" dirty="0"/>
            <a:t>(</a:t>
          </a:r>
          <a:r>
            <a:rPr lang="en-BE" sz="2000" b="1" u="sng" kern="1200" dirty="0"/>
            <a:t>Directive </a:t>
          </a:r>
          <a:r>
            <a:rPr lang="en-BE" sz="2000" b="1" u="sng" kern="1200" dirty="0" err="1"/>
            <a:t>Parente</a:t>
          </a:r>
          <a:r>
            <a:rPr lang="fr-FR" sz="2000" b="1" kern="1200" dirty="0"/>
            <a:t>) </a:t>
          </a:r>
        </a:p>
        <a:p>
          <a:pPr marL="0" lvl="0" indent="0" algn="ctr" defTabSz="889000">
            <a:lnSpc>
              <a:spcPct val="90000"/>
            </a:lnSpc>
            <a:spcBef>
              <a:spcPct val="0"/>
            </a:spcBef>
            <a:spcAft>
              <a:spcPct val="35000"/>
            </a:spcAft>
            <a:buNone/>
          </a:pPr>
          <a:r>
            <a:rPr lang="fr-FR" sz="1600" b="0" kern="1200" dirty="0"/>
            <a:t>«</a:t>
          </a:r>
          <a:r>
            <a:rPr lang="en-BE" sz="1600" b="0" kern="1200" dirty="0"/>
            <a:t>Tests</a:t>
          </a:r>
          <a:r>
            <a:rPr lang="fr-FR" sz="1600" b="0" i="1" u="none" strike="noStrike" kern="1200" dirty="0">
              <a:effectLst/>
            </a:rPr>
            <a:t> de stabilité des nouvelles substances médicamenteuses vétérinaires et des nouveaux produits médicinaux</a:t>
          </a:r>
          <a:r>
            <a:rPr lang="en-US" sz="1600" b="0" u="none" strike="noStrike" kern="1200" dirty="0">
              <a:effectLst/>
            </a:rPr>
            <a:t>”</a:t>
          </a:r>
          <a:r>
            <a:rPr lang="fr-FR" sz="1600" b="0" kern="1200" dirty="0"/>
            <a:t> </a:t>
          </a:r>
        </a:p>
        <a:p>
          <a:pPr marL="0" lvl="0" indent="0" algn="ctr" defTabSz="889000">
            <a:lnSpc>
              <a:spcPct val="90000"/>
            </a:lnSpc>
            <a:spcBef>
              <a:spcPct val="0"/>
            </a:spcBef>
            <a:spcAft>
              <a:spcPct val="35000"/>
            </a:spcAft>
            <a:buNone/>
          </a:pPr>
          <a:r>
            <a:rPr lang="fr-FR" sz="1100" b="0" kern="1200" dirty="0"/>
            <a:t>_________________________________</a:t>
          </a:r>
        </a:p>
        <a:p>
          <a:pPr marL="0" lvl="0" indent="0" algn="ctr" defTabSz="889000">
            <a:lnSpc>
              <a:spcPct val="90000"/>
            </a:lnSpc>
            <a:spcBef>
              <a:spcPct val="0"/>
            </a:spcBef>
            <a:spcAft>
              <a:spcPct val="35000"/>
            </a:spcAft>
            <a:buNone/>
          </a:pPr>
          <a:r>
            <a:rPr lang="en-BE" sz="1600" b="1" kern="1200" dirty="0"/>
            <a:t>P</a:t>
          </a:r>
          <a:r>
            <a:rPr lang="fr-FR" sz="1600" b="1" kern="1200" dirty="0" err="1"/>
            <a:t>rincip</a:t>
          </a:r>
          <a:r>
            <a:rPr lang="en-BE" sz="1600" b="1" kern="1200" dirty="0"/>
            <a:t>es </a:t>
          </a:r>
          <a:r>
            <a:rPr lang="en-BE" sz="1600" b="1" kern="1200" dirty="0" err="1"/>
            <a:t>généraux</a:t>
          </a:r>
          <a:r>
            <a:rPr lang="fr-FR" sz="1600" b="1" kern="1200" dirty="0"/>
            <a:t> </a:t>
          </a:r>
          <a:r>
            <a:rPr lang="en-BE" sz="1600" b="1" kern="1200" dirty="0"/>
            <a:t>pour</a:t>
          </a:r>
          <a:r>
            <a:rPr lang="fr-FR" sz="1600" b="0" kern="1200" dirty="0"/>
            <a:t>:</a:t>
          </a:r>
        </a:p>
        <a:p>
          <a:pPr marL="0" lvl="0" indent="0" algn="l" defTabSz="889000">
            <a:lnSpc>
              <a:spcPct val="90000"/>
            </a:lnSpc>
            <a:spcBef>
              <a:spcPct val="0"/>
            </a:spcBef>
            <a:spcAft>
              <a:spcPct val="35000"/>
            </a:spcAft>
            <a:buNone/>
          </a:pPr>
          <a:r>
            <a:rPr lang="fr-FR" sz="1100" b="0" kern="1200" dirty="0"/>
            <a:t>¤  </a:t>
          </a:r>
          <a:r>
            <a:rPr lang="en-BE" sz="1600" b="0" kern="1200" dirty="0"/>
            <a:t>T</a:t>
          </a:r>
          <a:r>
            <a:rPr lang="fr-FR" sz="1600" b="0" kern="1200" dirty="0"/>
            <a:t>est</a:t>
          </a:r>
          <a:r>
            <a:rPr lang="en-BE" sz="1600" b="0" kern="1200" dirty="0"/>
            <a:t>s de stress</a:t>
          </a:r>
          <a:endParaRPr lang="fr-FR" sz="1600" b="0" kern="1200" dirty="0"/>
        </a:p>
        <a:p>
          <a:pPr marL="0" lvl="0" indent="0" algn="l" defTabSz="889000">
            <a:lnSpc>
              <a:spcPct val="90000"/>
            </a:lnSpc>
            <a:spcBef>
              <a:spcPct val="0"/>
            </a:spcBef>
            <a:spcAft>
              <a:spcPct val="35000"/>
            </a:spcAft>
            <a:buNone/>
          </a:pPr>
          <a:r>
            <a:rPr lang="fr-FR" sz="1600" b="0" kern="1200" dirty="0"/>
            <a:t>¤ S</a:t>
          </a:r>
          <a:r>
            <a:rPr lang="en-BE" sz="1600" b="0" kern="1200" dirty="0"/>
            <a:t>é</a:t>
          </a:r>
          <a:r>
            <a:rPr lang="fr-FR" sz="1600" b="0" kern="1200" dirty="0" err="1"/>
            <a:t>lection</a:t>
          </a:r>
          <a:r>
            <a:rPr lang="fr-FR" sz="1600" b="0" kern="1200" dirty="0"/>
            <a:t> </a:t>
          </a:r>
          <a:r>
            <a:rPr lang="en-BE" sz="1600" b="0" kern="1200" dirty="0"/>
            <a:t>de lots</a:t>
          </a:r>
          <a:endParaRPr lang="fr-FR" sz="1600" b="0" kern="1200" dirty="0"/>
        </a:p>
        <a:p>
          <a:pPr marL="0" lvl="0" indent="0" algn="l" defTabSz="889000">
            <a:lnSpc>
              <a:spcPct val="90000"/>
            </a:lnSpc>
            <a:spcBef>
              <a:spcPct val="0"/>
            </a:spcBef>
            <a:spcAft>
              <a:spcPct val="35000"/>
            </a:spcAft>
            <a:buNone/>
          </a:pPr>
          <a:r>
            <a:rPr lang="fr-FR" sz="1600" b="0" kern="1200" dirty="0"/>
            <a:t>¤ </a:t>
          </a:r>
          <a:r>
            <a:rPr lang="en-BE" sz="1600" b="0" kern="1200" dirty="0"/>
            <a:t>Conception </a:t>
          </a:r>
          <a:r>
            <a:rPr lang="en-BE" sz="1600" b="0" kern="1200" dirty="0" err="1"/>
            <a:t>d’études</a:t>
          </a:r>
          <a:r>
            <a:rPr lang="en-BE" sz="1600" b="0" kern="1200" dirty="0"/>
            <a:t> de </a:t>
          </a:r>
          <a:r>
            <a:rPr lang="en-BE" sz="1600" b="0" kern="1200" dirty="0" err="1"/>
            <a:t>stabilité</a:t>
          </a:r>
          <a:endParaRPr lang="fr-FR" sz="1600" b="0" kern="1200" dirty="0"/>
        </a:p>
        <a:p>
          <a:pPr marL="0" lvl="0" indent="0" algn="l" defTabSz="889000">
            <a:lnSpc>
              <a:spcPct val="90000"/>
            </a:lnSpc>
            <a:spcBef>
              <a:spcPct val="0"/>
            </a:spcBef>
            <a:spcAft>
              <a:spcPct val="35000"/>
            </a:spcAft>
            <a:buNone/>
          </a:pPr>
          <a:r>
            <a:rPr lang="fr-FR" sz="1600" b="0" kern="1200" dirty="0"/>
            <a:t>¤ </a:t>
          </a:r>
          <a:r>
            <a:rPr lang="en-BE" sz="1600" b="0" kern="1200" dirty="0"/>
            <a:t>Engagements </a:t>
          </a:r>
          <a:r>
            <a:rPr lang="en-BE" sz="1600" b="0" kern="1200" dirty="0" err="1"/>
            <a:t>en</a:t>
          </a:r>
          <a:r>
            <a:rPr lang="en-BE" sz="1600" b="0" kern="1200" dirty="0"/>
            <a:t> matière de s</a:t>
          </a:r>
          <a:r>
            <a:rPr lang="fr-FR" sz="1600" b="0" kern="1200" dirty="0" err="1"/>
            <a:t>tabilit</a:t>
          </a:r>
          <a:r>
            <a:rPr lang="en-BE" sz="1600" b="0" kern="1200" dirty="0"/>
            <a:t>é</a:t>
          </a:r>
          <a:endParaRPr lang="fr-FR" sz="1600" b="0" kern="1200" dirty="0"/>
        </a:p>
        <a:p>
          <a:pPr marL="0" lvl="0" indent="0" algn="l" defTabSz="889000">
            <a:lnSpc>
              <a:spcPct val="90000"/>
            </a:lnSpc>
            <a:spcBef>
              <a:spcPct val="0"/>
            </a:spcBef>
            <a:spcAft>
              <a:spcPct val="35000"/>
            </a:spcAft>
            <a:buNone/>
          </a:pPr>
          <a:r>
            <a:rPr lang="fr-FR" sz="1600" b="0" kern="1200" dirty="0"/>
            <a:t>¤ Evaluation </a:t>
          </a:r>
          <a:r>
            <a:rPr lang="en-BE" sz="1600" b="0" kern="1200" dirty="0"/>
            <a:t>des </a:t>
          </a:r>
          <a:r>
            <a:rPr lang="en-BE" sz="1600" b="0" kern="1200" dirty="0" err="1"/>
            <a:t>données</a:t>
          </a:r>
          <a:endParaRPr lang="fr-FR" sz="1600" b="0" kern="1200" dirty="0"/>
        </a:p>
        <a:p>
          <a:pPr marL="0" lvl="0" indent="0" algn="l" defTabSz="889000">
            <a:lnSpc>
              <a:spcPct val="90000"/>
            </a:lnSpc>
            <a:spcBef>
              <a:spcPct val="0"/>
            </a:spcBef>
            <a:spcAft>
              <a:spcPct val="35000"/>
            </a:spcAft>
            <a:buNone/>
          </a:pPr>
          <a:r>
            <a:rPr lang="fr-FR" sz="1600" b="0" kern="1200" dirty="0"/>
            <a:t>¤ </a:t>
          </a:r>
          <a:r>
            <a:rPr lang="en-BE" sz="1600" b="0" kern="1200" dirty="0" err="1"/>
            <a:t>Déclaration</a:t>
          </a:r>
          <a:r>
            <a:rPr lang="fr-FR" sz="1600" b="0" kern="1200" dirty="0"/>
            <a:t>s/</a:t>
          </a:r>
          <a:r>
            <a:rPr lang="en-BE" sz="1600" b="0" kern="1200" dirty="0" err="1"/>
            <a:t>Etiquettage</a:t>
          </a:r>
          <a:endParaRPr lang="fr-FR" sz="1600" b="0" kern="1200" dirty="0"/>
        </a:p>
        <a:p>
          <a:pPr marL="0" lvl="0" indent="0" algn="l" defTabSz="889000">
            <a:lnSpc>
              <a:spcPct val="90000"/>
            </a:lnSpc>
            <a:spcBef>
              <a:spcPct val="0"/>
            </a:spcBef>
            <a:spcAft>
              <a:spcPct val="35000"/>
            </a:spcAft>
            <a:buNone/>
          </a:pPr>
          <a:endParaRPr lang="fr-FR" sz="1100" b="0" kern="1200" dirty="0"/>
        </a:p>
        <a:p>
          <a:pPr marL="0" lvl="0" indent="0" algn="ctr" defTabSz="889000">
            <a:lnSpc>
              <a:spcPct val="90000"/>
            </a:lnSpc>
            <a:spcBef>
              <a:spcPct val="0"/>
            </a:spcBef>
            <a:spcAft>
              <a:spcPct val="35000"/>
            </a:spcAft>
            <a:buNone/>
          </a:pPr>
          <a:endParaRPr lang="en-US" sz="1100" kern="1200" dirty="0"/>
        </a:p>
      </dsp:txBody>
      <dsp:txXfrm>
        <a:off x="75359" y="344733"/>
        <a:ext cx="2356634" cy="4760634"/>
      </dsp:txXfrm>
    </dsp:sp>
    <dsp:sp modelId="{2E31AD5B-2067-4622-8A52-14F982D8CA9F}">
      <dsp:nvSpPr>
        <dsp:cNvPr id="0" name=""/>
        <dsp:cNvSpPr/>
      </dsp:nvSpPr>
      <dsp:spPr>
        <a:xfrm rot="17092388">
          <a:off x="1749687" y="1731820"/>
          <a:ext cx="2033107" cy="21468"/>
        </a:xfrm>
        <a:custGeom>
          <a:avLst/>
          <a:gdLst/>
          <a:ahLst/>
          <a:cxnLst/>
          <a:rect l="0" t="0" r="0" b="0"/>
          <a:pathLst>
            <a:path>
              <a:moveTo>
                <a:pt x="0" y="10734"/>
              </a:moveTo>
              <a:lnTo>
                <a:pt x="2033107" y="10734"/>
              </a:lnTo>
            </a:path>
          </a:pathLst>
        </a:custGeom>
        <a:noFill/>
        <a:ln w="25400" cap="flat" cmpd="sng" algn="ctr">
          <a:no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715413" y="1691726"/>
        <a:ext cx="101655" cy="101655"/>
      </dsp:txXfrm>
    </dsp:sp>
    <dsp:sp modelId="{162E6BD7-A8ED-4317-A5CF-23559BA964EA}">
      <dsp:nvSpPr>
        <dsp:cNvPr id="0" name=""/>
        <dsp:cNvSpPr/>
      </dsp:nvSpPr>
      <dsp:spPr>
        <a:xfrm>
          <a:off x="3027169" y="0"/>
          <a:ext cx="5543069" cy="1520117"/>
        </a:xfrm>
        <a:prstGeom prst="roundRect">
          <a:avLst>
            <a:gd name="adj" fmla="val 10000"/>
          </a:avLst>
        </a:prstGeom>
        <a:solidFill>
          <a:srgbClr val="218BA7"/>
        </a:solidFill>
        <a:ln w="381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ts val="0"/>
            </a:spcAft>
            <a:buNone/>
          </a:pPr>
          <a:r>
            <a:rPr lang="fr-FR" sz="1600" b="1" kern="1200" dirty="0"/>
            <a:t>Directive VICH GL 5</a:t>
          </a:r>
          <a:r>
            <a:rPr lang="fr-FR" sz="1600" kern="1200" dirty="0"/>
            <a:t>: « </a:t>
          </a:r>
          <a:r>
            <a:rPr lang="fr-FR" sz="1600" i="1" u="none" strike="noStrike" kern="1200" dirty="0">
              <a:effectLst/>
            </a:rPr>
            <a:t>Tests de </a:t>
          </a:r>
          <a:r>
            <a:rPr lang="fr-FR" sz="1600" i="1" u="none" strike="noStrike" kern="1200" dirty="0" err="1">
              <a:effectLst/>
            </a:rPr>
            <a:t>photostabilité</a:t>
          </a:r>
          <a:r>
            <a:rPr lang="fr-FR" sz="1600" i="1" u="none" strike="noStrike" kern="1200" dirty="0">
              <a:effectLst/>
            </a:rPr>
            <a:t> des nouveaux produits et substances médicamenteuse</a:t>
          </a:r>
          <a:r>
            <a:rPr lang="en-US" sz="1600" i="1" u="none" strike="noStrike" kern="1200" dirty="0">
              <a:effectLst/>
            </a:rPr>
            <a:t>s</a:t>
          </a:r>
          <a:r>
            <a:rPr lang="en-US" sz="1600" u="none" strike="noStrike" kern="1200" dirty="0">
              <a:effectLst/>
            </a:rPr>
            <a:t>”</a:t>
          </a:r>
        </a:p>
        <a:p>
          <a:pPr marL="0" lvl="0" indent="0" algn="ctr" defTabSz="711200">
            <a:lnSpc>
              <a:spcPct val="100000"/>
            </a:lnSpc>
            <a:spcBef>
              <a:spcPct val="0"/>
            </a:spcBef>
            <a:spcAft>
              <a:spcPts val="0"/>
            </a:spcAft>
            <a:buNone/>
          </a:pPr>
          <a:r>
            <a:rPr lang="fr-FR" sz="800" u="none" strike="noStrike" kern="1200" dirty="0">
              <a:effectLst/>
            </a:rPr>
            <a:t>________________________________________________________________________________________________</a:t>
          </a:r>
        </a:p>
        <a:p>
          <a:pPr marL="0" lvl="0" indent="0" algn="l" defTabSz="711200">
            <a:lnSpc>
              <a:spcPct val="90000"/>
            </a:lnSpc>
            <a:spcBef>
              <a:spcPct val="0"/>
            </a:spcBef>
            <a:spcAft>
              <a:spcPct val="35000"/>
            </a:spcAft>
            <a:buNone/>
          </a:pPr>
          <a:r>
            <a:rPr lang="fr-FR" sz="1600" u="none" strike="noStrike" kern="1200" dirty="0">
              <a:effectLst/>
            </a:rPr>
            <a:t>¤ Test</a:t>
          </a:r>
          <a:r>
            <a:rPr lang="en-BE" sz="1600" u="none" strike="noStrike" kern="1200" dirty="0" err="1">
              <a:effectLst/>
            </a:rPr>
            <a:t>er</a:t>
          </a:r>
          <a:r>
            <a:rPr lang="en-BE" sz="1600" u="none" strike="noStrike" kern="1200" dirty="0">
              <a:effectLst/>
            </a:rPr>
            <a:t> les</a:t>
          </a:r>
          <a:r>
            <a:rPr lang="fr-FR" sz="1600" u="none" strike="noStrike" kern="1200" dirty="0">
              <a:effectLst/>
            </a:rPr>
            <a:t> </a:t>
          </a:r>
          <a:r>
            <a:rPr lang="en-BE" sz="1600" u="none" strike="noStrike" kern="1200" dirty="0">
              <a:effectLst/>
            </a:rPr>
            <a:t>é</a:t>
          </a:r>
          <a:r>
            <a:rPr lang="fr-FR" sz="1600" u="none" strike="noStrike" kern="1200" dirty="0" err="1">
              <a:effectLst/>
            </a:rPr>
            <a:t>quip</a:t>
          </a:r>
          <a:r>
            <a:rPr lang="en-BE" sz="1600" u="none" strike="noStrike" kern="1200" dirty="0">
              <a:effectLst/>
            </a:rPr>
            <a:t>e</a:t>
          </a:r>
          <a:r>
            <a:rPr lang="fr-FR" sz="1600" u="none" strike="noStrike" kern="1200" dirty="0">
              <a:effectLst/>
            </a:rPr>
            <a:t>ment</a:t>
          </a:r>
          <a:r>
            <a:rPr lang="en-BE" sz="1600" u="none" strike="noStrike" kern="1200" dirty="0">
              <a:effectLst/>
            </a:rPr>
            <a:t>s</a:t>
          </a:r>
          <a:r>
            <a:rPr lang="fr-FR" sz="1600" u="none" strike="noStrike" kern="1200" dirty="0">
              <a:effectLst/>
            </a:rPr>
            <a:t> </a:t>
          </a:r>
          <a:r>
            <a:rPr lang="en-BE" sz="1600" u="none" strike="noStrike" kern="1200" dirty="0">
              <a:effectLst/>
            </a:rPr>
            <a:t>et</a:t>
          </a:r>
          <a:r>
            <a:rPr lang="fr-FR" sz="1600" u="none" strike="noStrike" kern="1200" dirty="0">
              <a:effectLst/>
            </a:rPr>
            <a:t> </a:t>
          </a:r>
          <a:r>
            <a:rPr lang="fr-FR" sz="1600" u="none" strike="noStrike" kern="1200" dirty="0" err="1">
              <a:effectLst/>
            </a:rPr>
            <a:t>protocol</a:t>
          </a:r>
          <a:r>
            <a:rPr lang="en-BE" sz="1600" u="none" strike="noStrike" kern="1200" dirty="0">
              <a:effectLst/>
            </a:rPr>
            <a:t>es</a:t>
          </a:r>
          <a:endParaRPr lang="fr-FR" sz="1600" u="none" strike="noStrike" kern="1200" dirty="0">
            <a:effectLst/>
          </a:endParaRPr>
        </a:p>
        <a:p>
          <a:pPr marL="0" lvl="0" indent="0" algn="just" defTabSz="711200">
            <a:lnSpc>
              <a:spcPct val="90000"/>
            </a:lnSpc>
            <a:spcBef>
              <a:spcPct val="0"/>
            </a:spcBef>
            <a:spcAft>
              <a:spcPct val="35000"/>
            </a:spcAft>
            <a:buNone/>
          </a:pPr>
          <a:r>
            <a:rPr lang="fr-FR" sz="1600" u="none" strike="noStrike" kern="1200" dirty="0">
              <a:effectLst/>
            </a:rPr>
            <a:t>¤ </a:t>
          </a:r>
          <a:r>
            <a:rPr lang="fr-FR" sz="1600" u="none" strike="noStrike" kern="1200" dirty="0" err="1">
              <a:effectLst/>
            </a:rPr>
            <a:t>Procéde</a:t>
          </a:r>
          <a:r>
            <a:rPr lang="en-BE" sz="1600" u="none" strike="noStrike" kern="1200" dirty="0">
              <a:effectLst/>
            </a:rPr>
            <a:t>r</a:t>
          </a:r>
          <a:r>
            <a:rPr lang="fr-FR" sz="1600" u="none" strike="noStrike" kern="1200" dirty="0">
              <a:effectLst/>
            </a:rPr>
            <a:t> par étapes pour les tests de </a:t>
          </a:r>
          <a:r>
            <a:rPr lang="fr-FR" sz="1600" u="none" strike="noStrike" kern="1200" dirty="0" err="1">
              <a:effectLst/>
            </a:rPr>
            <a:t>photostabilité</a:t>
          </a:r>
          <a:r>
            <a:rPr lang="fr-FR" sz="1600" u="none" strike="noStrike" kern="1200" dirty="0">
              <a:effectLst/>
            </a:rPr>
            <a:t> </a:t>
          </a:r>
          <a:r>
            <a:rPr lang="en-BE" sz="1600" u="none" strike="noStrike" kern="1200" dirty="0">
              <a:effectLst/>
            </a:rPr>
            <a:t>de l’</a:t>
          </a:r>
          <a:r>
            <a:rPr lang="fr-FR" sz="1600" u="none" strike="noStrike" kern="1200" dirty="0">
              <a:effectLst/>
            </a:rPr>
            <a:t>IPA </a:t>
          </a:r>
          <a:r>
            <a:rPr lang="en-BE" sz="1600" u="none" strike="noStrike" kern="1200" dirty="0">
              <a:effectLst/>
            </a:rPr>
            <a:t>d</a:t>
          </a:r>
          <a:r>
            <a:rPr lang="fr-FR" sz="1600" u="none" strike="noStrike" kern="1200" dirty="0">
              <a:effectLst/>
            </a:rPr>
            <a:t>u produit médicamenteux emballé</a:t>
          </a:r>
          <a:endParaRPr lang="en-US" sz="1800" kern="1200" dirty="0"/>
        </a:p>
      </dsp:txBody>
      <dsp:txXfrm>
        <a:off x="3071692" y="44523"/>
        <a:ext cx="5454023" cy="1431071"/>
      </dsp:txXfrm>
    </dsp:sp>
    <dsp:sp modelId="{CAFB9484-7608-4893-BB56-8DF2170A0E2D}">
      <dsp:nvSpPr>
        <dsp:cNvPr id="0" name=""/>
        <dsp:cNvSpPr/>
      </dsp:nvSpPr>
      <dsp:spPr>
        <a:xfrm rot="19622068">
          <a:off x="2455834" y="2547097"/>
          <a:ext cx="614624" cy="21468"/>
        </a:xfrm>
        <a:custGeom>
          <a:avLst/>
          <a:gdLst/>
          <a:ahLst/>
          <a:cxnLst/>
          <a:rect l="0" t="0" r="0" b="0"/>
          <a:pathLst>
            <a:path>
              <a:moveTo>
                <a:pt x="0" y="10734"/>
              </a:moveTo>
              <a:lnTo>
                <a:pt x="614624" y="10734"/>
              </a:lnTo>
            </a:path>
          </a:pathLst>
        </a:custGeom>
        <a:noFill/>
        <a:ln w="25400" cap="flat" cmpd="sng" algn="ctr">
          <a:no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47781" y="2542465"/>
        <a:ext cx="30731" cy="30731"/>
      </dsp:txXfrm>
    </dsp:sp>
    <dsp:sp modelId="{8B6E9436-B1D4-4683-A4E9-4924C7E84175}">
      <dsp:nvSpPr>
        <dsp:cNvPr id="0" name=""/>
        <dsp:cNvSpPr/>
      </dsp:nvSpPr>
      <dsp:spPr>
        <a:xfrm>
          <a:off x="3020980" y="1613579"/>
          <a:ext cx="5551116" cy="1554066"/>
        </a:xfrm>
        <a:prstGeom prst="roundRect">
          <a:avLst>
            <a:gd name="adj" fmla="val 10000"/>
          </a:avLst>
        </a:prstGeom>
        <a:solidFill>
          <a:srgbClr val="218BA7"/>
        </a:solidFill>
        <a:ln w="381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ts val="0"/>
            </a:spcAft>
            <a:buNone/>
          </a:pPr>
          <a:r>
            <a:rPr lang="fr-FR" sz="1600" b="1" kern="1200" dirty="0"/>
            <a:t>VICH Directive GL 45</a:t>
          </a:r>
          <a:r>
            <a:rPr lang="fr-FR" sz="1600" kern="1200" dirty="0"/>
            <a:t>: «</a:t>
          </a:r>
          <a:r>
            <a:rPr lang="en-BE" sz="1600" i="1" u="none" kern="1200" dirty="0"/>
            <a:t>M</a:t>
          </a:r>
          <a:r>
            <a:rPr lang="fr-FR" sz="1600" i="1" u="none" kern="1200" dirty="0" err="1"/>
            <a:t>éthode</a:t>
          </a:r>
          <a:r>
            <a:rPr lang="fr-FR" sz="1600" i="1" u="none" kern="1200" dirty="0"/>
            <a:t> des extrêmes et de la</a:t>
          </a:r>
          <a:r>
            <a:rPr lang="en-BE" sz="1600" i="1" u="none" kern="1200" dirty="0"/>
            <a:t> </a:t>
          </a:r>
          <a:r>
            <a:rPr lang="fr-FR" sz="1600" i="1" u="none" kern="1200" dirty="0"/>
            <a:t>matrice aux essais</a:t>
          </a:r>
          <a:r>
            <a:rPr lang="en-BE" sz="1600" i="1" u="none" kern="1200" dirty="0"/>
            <a:t> </a:t>
          </a:r>
          <a:r>
            <a:rPr lang="fr-FR" sz="1600" i="1" u="none" kern="1200" dirty="0"/>
            <a:t>des nouvelles substances médicamenteuses et des nouveaux produits médicamenteux vétérinaire</a:t>
          </a:r>
          <a:r>
            <a:rPr lang="en-US" sz="1600" i="1" u="none" strike="noStrike" kern="1200" dirty="0">
              <a:effectLst/>
            </a:rPr>
            <a:t>s</a:t>
          </a:r>
          <a:r>
            <a:rPr lang="en-US" sz="1600" u="none" strike="noStrike" kern="1200" dirty="0">
              <a:effectLst/>
            </a:rPr>
            <a:t>”</a:t>
          </a:r>
        </a:p>
        <a:p>
          <a:pPr marL="0" lvl="0" indent="0" algn="ctr" defTabSz="711200">
            <a:lnSpc>
              <a:spcPct val="90000"/>
            </a:lnSpc>
            <a:spcBef>
              <a:spcPct val="0"/>
            </a:spcBef>
            <a:spcAft>
              <a:spcPts val="0"/>
            </a:spcAft>
            <a:buNone/>
          </a:pPr>
          <a:r>
            <a:rPr lang="fr-FR" sz="800" u="none" strike="noStrike" kern="1200" dirty="0">
              <a:effectLst/>
            </a:rPr>
            <a:t>_______________________________________________________________________________________________</a:t>
          </a:r>
        </a:p>
        <a:p>
          <a:pPr marL="0" lvl="0" indent="0" algn="ctr" defTabSz="711200">
            <a:lnSpc>
              <a:spcPct val="90000"/>
            </a:lnSpc>
            <a:spcBef>
              <a:spcPct val="0"/>
            </a:spcBef>
            <a:spcAft>
              <a:spcPts val="0"/>
            </a:spcAft>
            <a:buNone/>
          </a:pPr>
          <a:endParaRPr lang="fr-FR" sz="800" u="none" strike="noStrike" kern="1200" dirty="0">
            <a:effectLst/>
          </a:endParaRPr>
        </a:p>
        <a:p>
          <a:pPr marL="0" lvl="0" indent="0" algn="l" defTabSz="711200">
            <a:lnSpc>
              <a:spcPct val="90000"/>
            </a:lnSpc>
            <a:spcBef>
              <a:spcPct val="0"/>
            </a:spcBef>
            <a:spcAft>
              <a:spcPct val="35000"/>
            </a:spcAft>
            <a:buNone/>
          </a:pPr>
          <a:r>
            <a:rPr lang="fr-FR" sz="1600" u="none" strike="noStrike" kern="1200" dirty="0">
              <a:effectLst/>
            </a:rPr>
            <a:t>¤ </a:t>
          </a:r>
          <a:r>
            <a:rPr lang="en-BE" sz="1600" u="none" strike="noStrike" kern="1200" dirty="0" err="1">
              <a:effectLst/>
            </a:rPr>
            <a:t>Méthode</a:t>
          </a:r>
          <a:r>
            <a:rPr lang="en-BE" sz="1600" u="none" strike="noStrike" kern="1200" dirty="0">
              <a:effectLst/>
            </a:rPr>
            <a:t> des </a:t>
          </a:r>
          <a:r>
            <a:rPr lang="en-BE" sz="1600" u="none" strike="noStrike" kern="1200" dirty="0" err="1">
              <a:effectLst/>
            </a:rPr>
            <a:t>extrêmes</a:t>
          </a:r>
          <a:r>
            <a:rPr lang="en-BE" sz="1600" u="none" strike="noStrike" kern="1200" dirty="0">
              <a:effectLst/>
            </a:rPr>
            <a:t>/</a:t>
          </a:r>
          <a:r>
            <a:rPr lang="en-BE" sz="1600" u="none" strike="noStrike" kern="1200" dirty="0" err="1">
              <a:effectLst/>
            </a:rPr>
            <a:t>Matriçage</a:t>
          </a:r>
          <a:r>
            <a:rPr lang="fr-FR" sz="1600" u="none" strike="noStrike" kern="1200" dirty="0">
              <a:effectLst/>
            </a:rPr>
            <a:t>: m</a:t>
          </a:r>
          <a:r>
            <a:rPr lang="en-BE" sz="1600" u="none" strike="noStrike" kern="1200" dirty="0">
              <a:effectLst/>
            </a:rPr>
            <a:t>é</a:t>
          </a:r>
          <a:r>
            <a:rPr lang="fr-FR" sz="1600" u="none" strike="noStrike" kern="1200" dirty="0" err="1">
              <a:effectLst/>
            </a:rPr>
            <a:t>thodolog</a:t>
          </a:r>
          <a:r>
            <a:rPr lang="en-BE" sz="1600" u="none" strike="noStrike" kern="1200" dirty="0" err="1">
              <a:effectLst/>
            </a:rPr>
            <a:t>ie</a:t>
          </a:r>
          <a:r>
            <a:rPr lang="fr-FR" sz="1600" u="none" strike="noStrike" kern="1200" dirty="0">
              <a:effectLst/>
            </a:rPr>
            <a:t> </a:t>
          </a:r>
          <a:r>
            <a:rPr lang="en-BE" sz="1600" u="none" strike="noStrike" kern="1200" dirty="0">
              <a:effectLst/>
            </a:rPr>
            <a:t>et</a:t>
          </a:r>
          <a:r>
            <a:rPr lang="fr-FR" sz="1600" u="none" strike="noStrike" kern="1200" dirty="0">
              <a:effectLst/>
            </a:rPr>
            <a:t> </a:t>
          </a:r>
          <a:r>
            <a:rPr lang="fr-FR" sz="1600" u="none" strike="noStrike" kern="1200" dirty="0" err="1">
              <a:effectLst/>
            </a:rPr>
            <a:t>interpretation</a:t>
          </a:r>
          <a:r>
            <a:rPr lang="fr-FR" sz="1600" u="none" strike="noStrike" kern="1200" dirty="0">
              <a:effectLst/>
            </a:rPr>
            <a:t> </a:t>
          </a:r>
          <a:r>
            <a:rPr lang="en-BE" sz="1600" u="none" strike="noStrike" kern="1200" dirty="0">
              <a:effectLst/>
            </a:rPr>
            <a:t>des</a:t>
          </a:r>
          <a:r>
            <a:rPr lang="fr-FR" sz="1600" u="none" strike="noStrike" kern="1200" dirty="0">
              <a:effectLst/>
            </a:rPr>
            <a:t> d</a:t>
          </a:r>
          <a:r>
            <a:rPr lang="en-BE" sz="1600" u="none" strike="noStrike" kern="1200" dirty="0" err="1">
              <a:effectLst/>
            </a:rPr>
            <a:t>onnées</a:t>
          </a:r>
          <a:endParaRPr lang="fr-FR" sz="1600" u="none" strike="noStrike" kern="1200" dirty="0">
            <a:effectLst/>
          </a:endParaRPr>
        </a:p>
      </dsp:txBody>
      <dsp:txXfrm>
        <a:off x="3066497" y="1659096"/>
        <a:ext cx="5460082" cy="1463032"/>
      </dsp:txXfrm>
    </dsp:sp>
    <dsp:sp modelId="{8B145DE9-7F96-40C4-A8D1-EEF6BADC06E9}">
      <dsp:nvSpPr>
        <dsp:cNvPr id="0" name=""/>
        <dsp:cNvSpPr/>
      </dsp:nvSpPr>
      <dsp:spPr>
        <a:xfrm rot="4301678">
          <a:off x="1946008" y="3488461"/>
          <a:ext cx="1630816" cy="21468"/>
        </a:xfrm>
        <a:custGeom>
          <a:avLst/>
          <a:gdLst/>
          <a:ahLst/>
          <a:cxnLst/>
          <a:rect l="0" t="0" r="0" b="0"/>
          <a:pathLst>
            <a:path>
              <a:moveTo>
                <a:pt x="0" y="10734"/>
              </a:moveTo>
              <a:lnTo>
                <a:pt x="1630816" y="10734"/>
              </a:lnTo>
            </a:path>
          </a:pathLst>
        </a:custGeom>
        <a:noFill/>
        <a:ln w="25400" cap="flat" cmpd="sng" algn="ctr">
          <a:no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20646" y="3458425"/>
        <a:ext cx="81540" cy="81540"/>
      </dsp:txXfrm>
    </dsp:sp>
    <dsp:sp modelId="{E2FA4C81-AC91-4D88-A0BB-9F26B41E2C8C}">
      <dsp:nvSpPr>
        <dsp:cNvPr id="0" name=""/>
        <dsp:cNvSpPr/>
      </dsp:nvSpPr>
      <dsp:spPr>
        <a:xfrm>
          <a:off x="3017521" y="3250841"/>
          <a:ext cx="5514252" cy="2044998"/>
        </a:xfrm>
        <a:prstGeom prst="roundRect">
          <a:avLst>
            <a:gd name="adj" fmla="val 10000"/>
          </a:avLst>
        </a:prstGeom>
        <a:solidFill>
          <a:srgbClr val="218BA7"/>
        </a:solidFill>
        <a:ln w="381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ts val="0"/>
            </a:spcAft>
            <a:buNone/>
          </a:pPr>
          <a:r>
            <a:rPr lang="fr-FR" sz="1600" b="1" kern="1200" dirty="0"/>
            <a:t>Directive VICH GL 51</a:t>
          </a:r>
          <a:r>
            <a:rPr lang="fr-FR" sz="1600" kern="1200" dirty="0"/>
            <a:t>: «</a:t>
          </a:r>
          <a:r>
            <a:rPr lang="fr-FR" sz="1600" i="1" u="none" strike="noStrike" kern="1200" dirty="0">
              <a:effectLst/>
            </a:rPr>
            <a:t>Évaluation statistique des données de stabilité</a:t>
          </a:r>
          <a:r>
            <a:rPr lang="en-US" sz="1600" u="none" strike="noStrike" kern="1200" dirty="0">
              <a:effectLst/>
            </a:rPr>
            <a:t>”</a:t>
          </a:r>
        </a:p>
        <a:p>
          <a:pPr marL="0" lvl="0" indent="0" algn="ctr" defTabSz="711200">
            <a:lnSpc>
              <a:spcPct val="90000"/>
            </a:lnSpc>
            <a:spcBef>
              <a:spcPct val="0"/>
            </a:spcBef>
            <a:spcAft>
              <a:spcPts val="0"/>
            </a:spcAft>
            <a:buNone/>
          </a:pPr>
          <a:r>
            <a:rPr lang="fr-FR" sz="800" u="none" strike="noStrike" kern="1200" dirty="0">
              <a:effectLst/>
            </a:rPr>
            <a:t>_______________________________________________________________________________________________</a:t>
          </a:r>
        </a:p>
        <a:p>
          <a:pPr marL="0" lvl="0" indent="0" algn="l" defTabSz="711200">
            <a:lnSpc>
              <a:spcPct val="90000"/>
            </a:lnSpc>
            <a:spcBef>
              <a:spcPct val="0"/>
            </a:spcBef>
            <a:spcAft>
              <a:spcPct val="35000"/>
            </a:spcAft>
            <a:buNone/>
          </a:pPr>
          <a:r>
            <a:rPr lang="fr-FR" sz="1600" u="none" strike="noStrike" kern="1200" dirty="0">
              <a:effectLst/>
            </a:rPr>
            <a:t>¤ Recommandations pour l'utilisation de l'analyse statistique</a:t>
          </a:r>
        </a:p>
        <a:p>
          <a:pPr marL="0" lvl="0" indent="0" algn="just" defTabSz="711200">
            <a:lnSpc>
              <a:spcPct val="90000"/>
            </a:lnSpc>
            <a:spcBef>
              <a:spcPct val="0"/>
            </a:spcBef>
            <a:spcAft>
              <a:spcPct val="35000"/>
            </a:spcAft>
            <a:buNone/>
          </a:pPr>
          <a:r>
            <a:rPr lang="fr-FR" sz="1600" u="none" strike="noStrike" kern="1200" dirty="0">
              <a:effectLst/>
            </a:rPr>
            <a:t>¤ Interprétation des données sur la stabilité dans des conditions accélérées et intermédiaires pour l'extrapolation des données dans des conditions à long terme</a:t>
          </a:r>
          <a:endParaRPr lang="en-US" sz="600" kern="1200" dirty="0"/>
        </a:p>
      </dsp:txBody>
      <dsp:txXfrm>
        <a:off x="3077417" y="3310737"/>
        <a:ext cx="5394460" cy="19252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3037840" cy="46482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E78B5B7B-362C-C34A-9C1D-F3D5B867F265}" type="datetimeFigureOut">
              <a:rPr lang="nl-NL" smtClean="0"/>
              <a:t>26-9-2019</a:t>
            </a:fld>
            <a:endParaRPr lang="nl-NL"/>
          </a:p>
        </p:txBody>
      </p:sp>
      <p:sp>
        <p:nvSpPr>
          <p:cNvPr id="4" name="Tijdelijke aanduiding voor dia-afbeelding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701041" y="4415791"/>
            <a:ext cx="5608320" cy="4183380"/>
          </a:xfrm>
          <a:prstGeom prst="rect">
            <a:avLst/>
          </a:prstGeom>
        </p:spPr>
        <p:txBody>
          <a:bodyPr vert="horz" lIns="91440" tIns="45720" rIns="91440" bIns="45720"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1" y="8829967"/>
            <a:ext cx="3037840" cy="46482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88893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693863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2214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15305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9.jp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6.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8.xml"/><Relationship Id="rId1" Type="http://schemas.openxmlformats.org/officeDocument/2006/relationships/slideLayout" Target="../slideLayouts/slideLayout12.xml"/><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9.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044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47284"/>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4720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17106"/>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hyperlink" Target="https://vichsec.org/en/component/attachments/attachments/137.html?task=download" TargetMode="Externa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19684" y="1552641"/>
            <a:ext cx="6076392" cy="1381059"/>
          </a:xfrm>
        </p:spPr>
        <p:txBody>
          <a:bodyPr anchor="t"/>
          <a:lstStyle/>
          <a:p>
            <a:r>
              <a:rPr lang="fr-BE" b="1" dirty="0">
                <a:latin typeface="Arial"/>
                <a:cs typeface="Arial"/>
              </a:rPr>
              <a:t>Synopsis d</a:t>
            </a:r>
            <a:r>
              <a:rPr lang="en-BE" b="1" dirty="0">
                <a:latin typeface="Arial"/>
                <a:cs typeface="Arial"/>
              </a:rPr>
              <a:t>e</a:t>
            </a:r>
            <a:r>
              <a:rPr lang="fr-BE" b="1" dirty="0">
                <a:latin typeface="Arial"/>
                <a:cs typeface="Arial"/>
              </a:rPr>
              <a:t>s</a:t>
            </a:r>
            <a:r>
              <a:rPr lang="en-BE" b="1" dirty="0">
                <a:latin typeface="Arial"/>
                <a:cs typeface="Arial"/>
              </a:rPr>
              <a:t> </a:t>
            </a:r>
            <a:r>
              <a:rPr lang="fr-BE" b="1" dirty="0">
                <a:latin typeface="Arial"/>
                <a:cs typeface="Arial"/>
              </a:rPr>
              <a:t>d</a:t>
            </a:r>
            <a:r>
              <a:rPr lang="en-BE" b="1" dirty="0" err="1">
                <a:latin typeface="Arial"/>
                <a:cs typeface="Arial"/>
              </a:rPr>
              <a:t>i</a:t>
            </a:r>
            <a:r>
              <a:rPr lang="fr-BE" b="1" dirty="0">
                <a:latin typeface="Arial"/>
                <a:cs typeface="Arial"/>
              </a:rPr>
              <a:t>r</a:t>
            </a:r>
            <a:r>
              <a:rPr lang="en-BE" b="1" dirty="0">
                <a:latin typeface="Arial"/>
                <a:cs typeface="Arial"/>
              </a:rPr>
              <a:t>e</a:t>
            </a:r>
            <a:r>
              <a:rPr lang="fr-BE" b="1" dirty="0">
                <a:latin typeface="Arial"/>
                <a:cs typeface="Arial"/>
              </a:rPr>
              <a:t>c</a:t>
            </a:r>
            <a:r>
              <a:rPr lang="en-BE" b="1" dirty="0">
                <a:latin typeface="Arial"/>
                <a:cs typeface="Arial"/>
              </a:rPr>
              <a:t>t</a:t>
            </a:r>
            <a:r>
              <a:rPr lang="fr-BE" b="1" dirty="0">
                <a:latin typeface="Arial"/>
                <a:cs typeface="Arial"/>
              </a:rPr>
              <a:t>i</a:t>
            </a:r>
            <a:r>
              <a:rPr lang="en-BE" b="1" dirty="0">
                <a:latin typeface="Arial"/>
                <a:cs typeface="Arial"/>
              </a:rPr>
              <a:t>v</a:t>
            </a:r>
            <a:r>
              <a:rPr lang="fr-BE" b="1" dirty="0">
                <a:latin typeface="Arial"/>
                <a:cs typeface="Arial"/>
              </a:rPr>
              <a:t>e</a:t>
            </a:r>
            <a:r>
              <a:rPr lang="en-BE" b="1" dirty="0">
                <a:latin typeface="Arial"/>
                <a:cs typeface="Arial"/>
              </a:rPr>
              <a:t>s</a:t>
            </a:r>
            <a:r>
              <a:rPr lang="en-GB" b="1" dirty="0">
                <a:latin typeface="Arial"/>
                <a:cs typeface="Arial"/>
              </a:rPr>
              <a:t> VICH  : </a:t>
            </a:r>
            <a:r>
              <a:rPr lang="en-BE" b="1" dirty="0">
                <a:latin typeface="Arial"/>
                <a:cs typeface="Arial"/>
              </a:rPr>
              <a:t>A</a:t>
            </a:r>
            <a:r>
              <a:rPr lang="fr-BE" b="1" dirty="0">
                <a:latin typeface="Arial"/>
                <a:cs typeface="Arial"/>
              </a:rPr>
              <a:t>c</a:t>
            </a:r>
            <a:r>
              <a:rPr lang="en-BE" b="1" dirty="0">
                <a:latin typeface="Arial"/>
                <a:cs typeface="Arial"/>
              </a:rPr>
              <a:t>c</a:t>
            </a:r>
            <a:r>
              <a:rPr lang="fr-BE" b="1" dirty="0">
                <a:latin typeface="Arial"/>
                <a:cs typeface="Arial"/>
              </a:rPr>
              <a:t>e</a:t>
            </a:r>
            <a:r>
              <a:rPr lang="en-BE" b="1" dirty="0">
                <a:latin typeface="Arial"/>
                <a:cs typeface="Arial"/>
              </a:rPr>
              <a:t>n</a:t>
            </a:r>
            <a:r>
              <a:rPr lang="fr-BE" b="1" dirty="0">
                <a:latin typeface="Arial"/>
                <a:cs typeface="Arial"/>
              </a:rPr>
              <a:t>t</a:t>
            </a:r>
            <a:r>
              <a:rPr lang="en-GB" b="1" dirty="0">
                <a:latin typeface="Arial"/>
                <a:cs typeface="Arial"/>
              </a:rPr>
              <a:t> </a:t>
            </a:r>
            <a:r>
              <a:rPr lang="en-BE" b="1" dirty="0">
                <a:latin typeface="Arial"/>
                <a:cs typeface="Arial"/>
              </a:rPr>
              <a:t>s</a:t>
            </a:r>
            <a:r>
              <a:rPr lang="fr-BE" b="1" dirty="0">
                <a:latin typeface="Arial"/>
                <a:cs typeface="Arial"/>
              </a:rPr>
              <a:t>u</a:t>
            </a:r>
            <a:r>
              <a:rPr lang="en-BE" b="1" dirty="0">
                <a:latin typeface="Arial"/>
                <a:cs typeface="Arial"/>
              </a:rPr>
              <a:t>r </a:t>
            </a:r>
            <a:r>
              <a:rPr lang="fr-BE" b="1" dirty="0">
                <a:latin typeface="Arial"/>
                <a:cs typeface="Arial"/>
              </a:rPr>
              <a:t>l</a:t>
            </a:r>
            <a:r>
              <a:rPr lang="en-BE" b="1" dirty="0">
                <a:latin typeface="Arial"/>
                <a:cs typeface="Arial"/>
              </a:rPr>
              <a:t>a</a:t>
            </a:r>
            <a:r>
              <a:rPr lang="en-GB" b="1" dirty="0">
                <a:latin typeface="Arial"/>
                <a:cs typeface="Arial"/>
              </a:rPr>
              <a:t> </a:t>
            </a:r>
            <a:r>
              <a:rPr lang="en-GB" b="1" dirty="0" err="1">
                <a:latin typeface="Arial"/>
                <a:cs typeface="Arial"/>
              </a:rPr>
              <a:t>stabilit</a:t>
            </a:r>
            <a:r>
              <a:rPr lang="en-BE" b="1" dirty="0" err="1">
                <a:latin typeface="Arial"/>
                <a:cs typeface="Arial"/>
              </a:rPr>
              <a:t>é</a:t>
            </a:r>
            <a:endParaRPr lang="en-GB" b="1" dirty="0" err="1">
              <a:latin typeface="Arial"/>
              <a:cs typeface="Arial"/>
            </a:endParaRPr>
          </a:p>
        </p:txBody>
      </p:sp>
      <p:sp>
        <p:nvSpPr>
          <p:cNvPr id="5" name="Text Placeholder 4">
            <a:extLst>
              <a:ext uri="{FF2B5EF4-FFF2-40B4-BE49-F238E27FC236}">
                <a16:creationId xmlns:a16="http://schemas.microsoft.com/office/drawing/2014/main" id="{8D0032DF-5F2D-41DE-A439-423469C820A3}"/>
              </a:ext>
            </a:extLst>
          </p:cNvPr>
          <p:cNvSpPr>
            <a:spLocks noGrp="1"/>
          </p:cNvSpPr>
          <p:nvPr>
            <p:ph type="body" sz="quarter" idx="14"/>
          </p:nvPr>
        </p:nvSpPr>
        <p:spPr/>
        <p:txBody>
          <a:bodyPr/>
          <a:lstStyle/>
          <a:p>
            <a:endParaRPr lang="en-GB"/>
          </a:p>
        </p:txBody>
      </p:sp>
    </p:spTree>
    <p:extLst>
      <p:ext uri="{BB962C8B-B14F-4D97-AF65-F5344CB8AC3E}">
        <p14:creationId xmlns:p14="http://schemas.microsoft.com/office/powerpoint/2010/main" val="1596073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A24C9D-165C-41E7-960A-B2A10177600F}"/>
              </a:ext>
            </a:extLst>
          </p:cNvPr>
          <p:cNvSpPr>
            <a:spLocks noGrp="1"/>
          </p:cNvSpPr>
          <p:nvPr>
            <p:ph type="body" sz="quarter" idx="11"/>
          </p:nvPr>
        </p:nvSpPr>
        <p:spPr>
          <a:xfrm>
            <a:off x="1028700" y="1428749"/>
            <a:ext cx="5133975" cy="3076575"/>
          </a:xfrm>
        </p:spPr>
        <p:txBody>
          <a:bodyPr anchor="t"/>
          <a:lstStyle/>
          <a:p>
            <a:pPr marL="0" indent="0" fontAlgn="base">
              <a:buNone/>
            </a:pPr>
            <a:r>
              <a:rPr lang="fr-BE" sz="2400" cap="all" dirty="0">
                <a:latin typeface="Arial"/>
                <a:cs typeface="Arial"/>
              </a:rPr>
              <a:t>4 cat</a:t>
            </a:r>
            <a:r>
              <a:rPr lang="en-BE" sz="2400" cap="all" dirty="0">
                <a:latin typeface="Arial"/>
                <a:cs typeface="Arial"/>
              </a:rPr>
              <a:t>E</a:t>
            </a:r>
            <a:r>
              <a:rPr lang="fr-BE" sz="2400" cap="all" dirty="0">
                <a:latin typeface="Arial"/>
                <a:cs typeface="Arial"/>
              </a:rPr>
              <a:t>gories</a:t>
            </a:r>
          </a:p>
          <a:p>
            <a:pPr marL="0" indent="0" fontAlgn="base">
              <a:buNone/>
            </a:pPr>
            <a:endParaRPr lang="en-GB" b="1" cap="all" dirty="0"/>
          </a:p>
          <a:p>
            <a:pPr marL="990600" fontAlgn="base">
              <a:lnSpc>
                <a:spcPct val="120000"/>
              </a:lnSpc>
            </a:pPr>
            <a:r>
              <a:rPr lang="en-GB" u="sng" cap="all" dirty="0"/>
              <a:t>Validation</a:t>
            </a:r>
            <a:r>
              <a:rPr lang="en-BE" u="sng" cap="all" dirty="0"/>
              <a:t> des </a:t>
            </a:r>
            <a:r>
              <a:rPr lang="en-BE" u="sng" cap="all" dirty="0" err="1"/>
              <a:t>methodes</a:t>
            </a:r>
            <a:r>
              <a:rPr lang="en-BE" u="sng" cap="all" dirty="0"/>
              <a:t> </a:t>
            </a:r>
            <a:r>
              <a:rPr lang="en-BE" u="sng" cap="all" dirty="0" err="1"/>
              <a:t>d’analyse</a:t>
            </a:r>
            <a:endParaRPr lang="en-GB" u="sng" cap="all" dirty="0"/>
          </a:p>
          <a:p>
            <a:pPr marL="990600" fontAlgn="base">
              <a:lnSpc>
                <a:spcPct val="120000"/>
              </a:lnSpc>
            </a:pPr>
            <a:r>
              <a:rPr lang="en-GB" u="sng" cap="all" dirty="0" err="1">
                <a:latin typeface="Arial"/>
                <a:cs typeface="Arial"/>
              </a:rPr>
              <a:t>Impurit</a:t>
            </a:r>
            <a:r>
              <a:rPr lang="en-BE" u="sng" cap="all" dirty="0" err="1">
                <a:latin typeface="Arial"/>
                <a:cs typeface="Arial"/>
              </a:rPr>
              <a:t>eS</a:t>
            </a:r>
            <a:endParaRPr lang="en-GB" u="sng" cap="all" dirty="0" err="1"/>
          </a:p>
          <a:p>
            <a:pPr marL="990600" fontAlgn="base">
              <a:lnSpc>
                <a:spcPct val="120000"/>
              </a:lnSpc>
            </a:pPr>
            <a:r>
              <a:rPr lang="en-GB" u="sng" cap="all" dirty="0">
                <a:latin typeface="Arial"/>
                <a:cs typeface="Arial"/>
              </a:rPr>
              <a:t>Stabilit</a:t>
            </a:r>
            <a:r>
              <a:rPr lang="en-BE" u="sng" cap="all" dirty="0">
                <a:latin typeface="Arial"/>
                <a:cs typeface="Arial"/>
              </a:rPr>
              <a:t>e</a:t>
            </a:r>
            <a:endParaRPr lang="en-GB" u="sng" dirty="0">
              <a:latin typeface="Arial"/>
              <a:cs typeface="Arial"/>
            </a:endParaRPr>
          </a:p>
          <a:p>
            <a:pPr marL="990600" fontAlgn="base">
              <a:lnSpc>
                <a:spcPct val="120000"/>
              </a:lnSpc>
            </a:pPr>
            <a:r>
              <a:rPr lang="en-GB" u="sng" cap="all" dirty="0" err="1">
                <a:latin typeface="Arial"/>
                <a:cs typeface="Arial"/>
              </a:rPr>
              <a:t>SpecificationS</a:t>
            </a:r>
            <a:endParaRPr lang="en-GB" u="sng" dirty="0" err="1"/>
          </a:p>
          <a:p>
            <a:endParaRPr lang="en-GB" dirty="0"/>
          </a:p>
        </p:txBody>
      </p:sp>
      <p:sp>
        <p:nvSpPr>
          <p:cNvPr id="4" name="Text Placeholder 3">
            <a:extLst>
              <a:ext uri="{FF2B5EF4-FFF2-40B4-BE49-F238E27FC236}">
                <a16:creationId xmlns:a16="http://schemas.microsoft.com/office/drawing/2014/main" id="{7B868D4E-C844-4A62-8F22-296AC38FEA9A}"/>
              </a:ext>
            </a:extLst>
          </p:cNvPr>
          <p:cNvSpPr txBox="1">
            <a:spLocks/>
          </p:cNvSpPr>
          <p:nvPr/>
        </p:nvSpPr>
        <p:spPr>
          <a:xfrm>
            <a:off x="642191" y="241207"/>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BE" b="1" dirty="0"/>
              <a:t>D</a:t>
            </a:r>
            <a:r>
              <a:rPr lang="fr-BE" b="1" dirty="0"/>
              <a:t>i</a:t>
            </a:r>
            <a:r>
              <a:rPr lang="en-BE" b="1" dirty="0"/>
              <a:t>r</a:t>
            </a:r>
            <a:r>
              <a:rPr lang="fr-BE" b="1" dirty="0"/>
              <a:t>e</a:t>
            </a:r>
            <a:r>
              <a:rPr lang="en-BE" b="1" dirty="0"/>
              <a:t>c</a:t>
            </a:r>
            <a:r>
              <a:rPr lang="fr-BE" b="1" dirty="0"/>
              <a:t>t</a:t>
            </a:r>
            <a:r>
              <a:rPr lang="en-BE" b="1" dirty="0" err="1"/>
              <a:t>i</a:t>
            </a:r>
            <a:r>
              <a:rPr lang="fr-BE" b="1" dirty="0"/>
              <a:t>v</a:t>
            </a:r>
            <a:r>
              <a:rPr lang="en-BE" b="1" dirty="0"/>
              <a:t>e</a:t>
            </a:r>
            <a:r>
              <a:rPr lang="fr-BE" b="1" dirty="0"/>
              <a:t>s</a:t>
            </a:r>
            <a:r>
              <a:rPr lang="en-BE" b="1" dirty="0"/>
              <a:t> </a:t>
            </a:r>
            <a:r>
              <a:rPr lang="fr-BE" b="1" dirty="0"/>
              <a:t>Q</a:t>
            </a:r>
            <a:r>
              <a:rPr lang="en-BE" b="1" dirty="0"/>
              <a:t>u</a:t>
            </a:r>
            <a:r>
              <a:rPr lang="fr-BE" b="1" dirty="0"/>
              <a:t>a</a:t>
            </a:r>
            <a:r>
              <a:rPr lang="en-BE" b="1" dirty="0"/>
              <a:t>l</a:t>
            </a:r>
            <a:r>
              <a:rPr lang="fr-BE" b="1" dirty="0"/>
              <a:t>i</a:t>
            </a:r>
            <a:r>
              <a:rPr lang="en-BE" b="1" dirty="0"/>
              <a:t>t</a:t>
            </a:r>
            <a:r>
              <a:rPr lang="fr-BE" b="1" dirty="0"/>
              <a:t>é</a:t>
            </a:r>
            <a:r>
              <a:rPr lang="en-BE" b="1" dirty="0"/>
              <a:t> </a:t>
            </a:r>
            <a:r>
              <a:rPr lang="fr-BE" b="1" dirty="0"/>
              <a:t>d</a:t>
            </a:r>
            <a:r>
              <a:rPr lang="en-BE" b="1" dirty="0"/>
              <a:t>u </a:t>
            </a:r>
            <a:r>
              <a:rPr lang="fr-BE" b="1" dirty="0"/>
              <a:t>VICH</a:t>
            </a:r>
            <a:endParaRPr lang="en-GB" b="1" dirty="0"/>
          </a:p>
        </p:txBody>
      </p:sp>
    </p:spTree>
    <p:extLst>
      <p:ext uri="{BB962C8B-B14F-4D97-AF65-F5344CB8AC3E}">
        <p14:creationId xmlns:p14="http://schemas.microsoft.com/office/powerpoint/2010/main" val="2609305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D00AFE0-9F65-442B-B4C5-E0CC4BFBE8B2}"/>
              </a:ext>
            </a:extLst>
          </p:cNvPr>
          <p:cNvSpPr>
            <a:spLocks noGrp="1"/>
          </p:cNvSpPr>
          <p:nvPr>
            <p:ph type="body" sz="quarter" idx="10"/>
          </p:nvPr>
        </p:nvSpPr>
        <p:spPr>
          <a:xfrm>
            <a:off x="623141" y="203107"/>
            <a:ext cx="7000781" cy="519112"/>
          </a:xfrm>
        </p:spPr>
        <p:txBody>
          <a:bodyPr/>
          <a:lstStyle/>
          <a:p>
            <a:r>
              <a:rPr lang="en-BE" b="1" dirty="0"/>
              <a:t>D</a:t>
            </a:r>
            <a:r>
              <a:rPr lang="fr-BE" b="1" dirty="0"/>
              <a:t>i</a:t>
            </a:r>
            <a:r>
              <a:rPr lang="en-BE" b="1" dirty="0"/>
              <a:t>r</a:t>
            </a:r>
            <a:r>
              <a:rPr lang="fr-BE" b="1" dirty="0"/>
              <a:t>e</a:t>
            </a:r>
            <a:r>
              <a:rPr lang="en-BE" b="1" dirty="0"/>
              <a:t>c</a:t>
            </a:r>
            <a:r>
              <a:rPr lang="fr-BE" b="1" dirty="0"/>
              <a:t>t</a:t>
            </a:r>
            <a:r>
              <a:rPr lang="en-BE" b="1" dirty="0" err="1"/>
              <a:t>i</a:t>
            </a:r>
            <a:r>
              <a:rPr lang="fr-BE" b="1" dirty="0"/>
              <a:t>v</a:t>
            </a:r>
            <a:r>
              <a:rPr lang="en-BE" b="1" dirty="0"/>
              <a:t>e</a:t>
            </a:r>
            <a:r>
              <a:rPr lang="fr-BE" b="1" dirty="0"/>
              <a:t>s</a:t>
            </a:r>
            <a:r>
              <a:rPr lang="en-BE" b="1" dirty="0"/>
              <a:t> </a:t>
            </a:r>
            <a:r>
              <a:rPr lang="fr-BE" b="1" dirty="0"/>
              <a:t>Q</a:t>
            </a:r>
            <a:r>
              <a:rPr lang="en-BE" b="1" dirty="0"/>
              <a:t>u</a:t>
            </a:r>
            <a:r>
              <a:rPr lang="fr-BE" b="1" dirty="0"/>
              <a:t>a</a:t>
            </a:r>
            <a:r>
              <a:rPr lang="en-BE" b="1" dirty="0"/>
              <a:t>l</a:t>
            </a:r>
            <a:r>
              <a:rPr lang="fr-BE" b="1" dirty="0"/>
              <a:t>i</a:t>
            </a:r>
            <a:r>
              <a:rPr lang="en-BE" b="1" dirty="0"/>
              <a:t>t</a:t>
            </a:r>
            <a:r>
              <a:rPr lang="fr-BE" b="1" dirty="0"/>
              <a:t>é</a:t>
            </a:r>
            <a:r>
              <a:rPr lang="en-BE" b="1" dirty="0"/>
              <a:t> </a:t>
            </a:r>
            <a:r>
              <a:rPr lang="fr-BE" b="1" dirty="0"/>
              <a:t>d</a:t>
            </a:r>
            <a:r>
              <a:rPr lang="en-BE" b="1" dirty="0"/>
              <a:t>u </a:t>
            </a:r>
            <a:r>
              <a:rPr lang="fr-BE" b="1" dirty="0"/>
              <a:t>VICH</a:t>
            </a:r>
            <a:endParaRPr lang="en-GB" b="1" dirty="0"/>
          </a:p>
        </p:txBody>
      </p:sp>
      <p:sp>
        <p:nvSpPr>
          <p:cNvPr id="5" name="Text Placeholder 4">
            <a:extLst>
              <a:ext uri="{FF2B5EF4-FFF2-40B4-BE49-F238E27FC236}">
                <a16:creationId xmlns:a16="http://schemas.microsoft.com/office/drawing/2014/main" id="{A7BDEF26-FFBA-49F5-AA77-78E111C38491}"/>
              </a:ext>
            </a:extLst>
          </p:cNvPr>
          <p:cNvSpPr>
            <a:spLocks noGrp="1"/>
          </p:cNvSpPr>
          <p:nvPr>
            <p:ph type="body" sz="quarter" idx="11"/>
          </p:nvPr>
        </p:nvSpPr>
        <p:spPr>
          <a:xfrm>
            <a:off x="1019175" y="1506538"/>
            <a:ext cx="7721600" cy="3027362"/>
          </a:xfrm>
        </p:spPr>
        <p:txBody>
          <a:bodyPr anchor="t"/>
          <a:lstStyle/>
          <a:p>
            <a:pPr marL="0" indent="0" fontAlgn="base">
              <a:buNone/>
            </a:pPr>
            <a:r>
              <a:rPr lang="en-GB" sz="2400" dirty="0">
                <a:latin typeface="Arial"/>
                <a:cs typeface="Arial"/>
              </a:rPr>
              <a:t>1. Validation des </a:t>
            </a:r>
            <a:r>
              <a:rPr lang="en-GB" sz="2400" dirty="0" err="1">
                <a:latin typeface="Arial"/>
                <a:cs typeface="Arial"/>
              </a:rPr>
              <a:t>Méthodes</a:t>
            </a:r>
            <a:r>
              <a:rPr lang="en-GB" sz="2400" dirty="0">
                <a:latin typeface="Arial"/>
                <a:cs typeface="Arial"/>
              </a:rPr>
              <a:t> </a:t>
            </a:r>
            <a:r>
              <a:rPr lang="en-GB" sz="2400" dirty="0" err="1">
                <a:latin typeface="Arial"/>
                <a:cs typeface="Arial"/>
              </a:rPr>
              <a:t>d'Analyse</a:t>
            </a:r>
            <a:endParaRPr lang="en-GB" sz="2400" dirty="0" err="1"/>
          </a:p>
          <a:p>
            <a:pPr marL="0" indent="0" fontAlgn="base">
              <a:buNone/>
            </a:pPr>
            <a:endParaRPr lang="en-GB" sz="2400" dirty="0"/>
          </a:p>
          <a:p>
            <a:pPr fontAlgn="base"/>
            <a:r>
              <a:rPr lang="en-GB" u="sng" dirty="0">
                <a:latin typeface="Arial"/>
                <a:cs typeface="Arial"/>
              </a:rPr>
              <a:t>Validation </a:t>
            </a:r>
            <a:r>
              <a:rPr lang="en-BE" u="sng" dirty="0">
                <a:latin typeface="Arial"/>
                <a:cs typeface="Arial"/>
              </a:rPr>
              <a:t>des</a:t>
            </a:r>
            <a:r>
              <a:rPr lang="en-GB" u="sng" dirty="0">
                <a:latin typeface="Arial"/>
                <a:cs typeface="Arial"/>
              </a:rPr>
              <a:t> M</a:t>
            </a:r>
            <a:r>
              <a:rPr lang="fr-BE" u="sng" dirty="0">
                <a:latin typeface="Arial"/>
                <a:cs typeface="Arial"/>
              </a:rPr>
              <a:t>é</a:t>
            </a:r>
            <a:r>
              <a:rPr lang="en-BE" u="sng" dirty="0">
                <a:latin typeface="Arial"/>
                <a:cs typeface="Arial"/>
              </a:rPr>
              <a:t>t</a:t>
            </a:r>
            <a:r>
              <a:rPr lang="fr-BE" u="sng" dirty="0">
                <a:latin typeface="Arial"/>
                <a:cs typeface="Arial"/>
              </a:rPr>
              <a:t>h</a:t>
            </a:r>
            <a:r>
              <a:rPr lang="en-BE" u="sng" dirty="0">
                <a:latin typeface="Arial"/>
                <a:cs typeface="Arial"/>
              </a:rPr>
              <a:t>o</a:t>
            </a:r>
            <a:r>
              <a:rPr lang="fr-BE" u="sng" dirty="0">
                <a:latin typeface="Arial"/>
                <a:cs typeface="Arial"/>
              </a:rPr>
              <a:t>d</a:t>
            </a:r>
            <a:r>
              <a:rPr lang="en-BE" u="sng" dirty="0">
                <a:latin typeface="Arial"/>
                <a:cs typeface="Arial"/>
              </a:rPr>
              <a:t>e</a:t>
            </a:r>
            <a:r>
              <a:rPr lang="en-GB" u="sng" dirty="0">
                <a:latin typeface="Arial"/>
                <a:cs typeface="Arial"/>
              </a:rPr>
              <a:t>s</a:t>
            </a:r>
            <a:r>
              <a:rPr lang="en-BE" u="sng" dirty="0">
                <a:latin typeface="Arial"/>
                <a:cs typeface="Arial"/>
              </a:rPr>
              <a:t> </a:t>
            </a:r>
            <a:r>
              <a:rPr lang="fr-BE" u="sng" dirty="0">
                <a:latin typeface="Arial"/>
                <a:cs typeface="Arial"/>
              </a:rPr>
              <a:t>d</a:t>
            </a:r>
            <a:r>
              <a:rPr lang="en-BE" u="sng" dirty="0">
                <a:latin typeface="Arial"/>
                <a:cs typeface="Arial"/>
              </a:rPr>
              <a:t>’An</a:t>
            </a:r>
            <a:r>
              <a:rPr lang="fr-BE" u="sng" dirty="0">
                <a:latin typeface="Arial"/>
                <a:cs typeface="Arial"/>
              </a:rPr>
              <a:t>a</a:t>
            </a:r>
            <a:r>
              <a:rPr lang="en-BE" u="sng" dirty="0">
                <a:latin typeface="Arial"/>
                <a:cs typeface="Arial"/>
              </a:rPr>
              <a:t>l</a:t>
            </a:r>
            <a:r>
              <a:rPr lang="fr-BE" u="sng" dirty="0">
                <a:latin typeface="Arial"/>
                <a:cs typeface="Arial"/>
              </a:rPr>
              <a:t>y</a:t>
            </a:r>
            <a:r>
              <a:rPr lang="en-BE" u="sng" dirty="0">
                <a:latin typeface="Arial"/>
                <a:cs typeface="Arial"/>
              </a:rPr>
              <a:t>s</a:t>
            </a:r>
            <a:r>
              <a:rPr lang="fr-BE" u="sng" dirty="0">
                <a:latin typeface="Arial"/>
                <a:cs typeface="Arial"/>
              </a:rPr>
              <a:t>e</a:t>
            </a:r>
            <a:r>
              <a:rPr lang="en-GB" u="sng" dirty="0">
                <a:latin typeface="Arial"/>
                <a:cs typeface="Arial"/>
              </a:rPr>
              <a:t> : </a:t>
            </a:r>
            <a:r>
              <a:rPr lang="en-GB" u="sng" dirty="0" err="1">
                <a:latin typeface="Arial"/>
                <a:cs typeface="Arial"/>
              </a:rPr>
              <a:t>D</a:t>
            </a:r>
            <a:r>
              <a:rPr lang="en-BE" u="sng" dirty="0" err="1">
                <a:latin typeface="Arial"/>
                <a:cs typeface="Arial"/>
              </a:rPr>
              <a:t>é</a:t>
            </a:r>
            <a:r>
              <a:rPr lang="en-GB" u="sng" dirty="0" err="1">
                <a:latin typeface="Arial"/>
                <a:cs typeface="Arial"/>
              </a:rPr>
              <a:t>finition</a:t>
            </a:r>
            <a:r>
              <a:rPr lang="en-GB" u="sng" dirty="0">
                <a:latin typeface="Arial"/>
                <a:cs typeface="Arial"/>
              </a:rPr>
              <a:t> et </a:t>
            </a:r>
            <a:r>
              <a:rPr lang="en-GB" u="sng" dirty="0" err="1">
                <a:latin typeface="Arial"/>
                <a:cs typeface="Arial"/>
              </a:rPr>
              <a:t>Terminolog</a:t>
            </a:r>
            <a:r>
              <a:rPr lang="en-BE" u="sng" dirty="0" err="1">
                <a:latin typeface="Arial"/>
                <a:cs typeface="Arial"/>
              </a:rPr>
              <a:t>i</a:t>
            </a:r>
            <a:r>
              <a:rPr lang="fr-BE" u="sng" dirty="0">
                <a:latin typeface="Arial"/>
                <a:cs typeface="Arial"/>
              </a:rPr>
              <a:t>e</a:t>
            </a:r>
            <a:endParaRPr lang="en-GB" u="sng" dirty="0">
              <a:latin typeface="Arial"/>
              <a:cs typeface="Arial"/>
            </a:endParaRPr>
          </a:p>
          <a:p>
            <a:pPr marL="461645" lvl="1" fontAlgn="base"/>
            <a:r>
              <a:rPr lang="en-GB" dirty="0">
                <a:latin typeface="Arial"/>
                <a:cs typeface="Arial"/>
              </a:rPr>
              <a:t>VICH GL1 - </a:t>
            </a:r>
            <a:r>
              <a:rPr lang="en-BE" dirty="0">
                <a:latin typeface="Arial"/>
                <a:cs typeface="Arial"/>
              </a:rPr>
              <a:t>e</a:t>
            </a:r>
            <a:r>
              <a:rPr lang="fr-BE" dirty="0">
                <a:latin typeface="Arial"/>
                <a:cs typeface="Arial"/>
              </a:rPr>
              <a:t>n</a:t>
            </a:r>
            <a:r>
              <a:rPr lang="en-BE" dirty="0">
                <a:latin typeface="Arial"/>
                <a:cs typeface="Arial"/>
              </a:rPr>
              <a:t>t</a:t>
            </a:r>
            <a:r>
              <a:rPr lang="fr-BE" dirty="0">
                <a:latin typeface="Arial"/>
                <a:cs typeface="Arial"/>
              </a:rPr>
              <a:t>r</a:t>
            </a:r>
            <a:r>
              <a:rPr lang="en-BE" dirty="0">
                <a:latin typeface="Arial"/>
                <a:cs typeface="Arial"/>
              </a:rPr>
              <a:t>é</a:t>
            </a:r>
            <a:r>
              <a:rPr lang="fr-BE" dirty="0">
                <a:latin typeface="Arial"/>
                <a:cs typeface="Arial"/>
              </a:rPr>
              <a:t>e</a:t>
            </a:r>
            <a:r>
              <a:rPr lang="en-BE" dirty="0">
                <a:latin typeface="Arial"/>
                <a:cs typeface="Arial"/>
              </a:rPr>
              <a:t> </a:t>
            </a:r>
            <a:r>
              <a:rPr lang="fr-BE" dirty="0">
                <a:latin typeface="Arial"/>
                <a:cs typeface="Arial"/>
              </a:rPr>
              <a:t>e</a:t>
            </a:r>
            <a:r>
              <a:rPr lang="en-BE" dirty="0">
                <a:latin typeface="Arial"/>
                <a:cs typeface="Arial"/>
              </a:rPr>
              <a:t>n </a:t>
            </a:r>
            <a:r>
              <a:rPr lang="fr-BE" dirty="0">
                <a:latin typeface="Arial"/>
                <a:cs typeface="Arial"/>
              </a:rPr>
              <a:t>v</a:t>
            </a:r>
            <a:r>
              <a:rPr lang="en-BE" dirty="0" err="1">
                <a:latin typeface="Arial"/>
                <a:cs typeface="Arial"/>
              </a:rPr>
              <a:t>i</a:t>
            </a:r>
            <a:r>
              <a:rPr lang="fr-BE" dirty="0">
                <a:latin typeface="Arial"/>
                <a:cs typeface="Arial"/>
              </a:rPr>
              <a:t>g</a:t>
            </a:r>
            <a:r>
              <a:rPr lang="en-BE" dirty="0">
                <a:latin typeface="Arial"/>
                <a:cs typeface="Arial"/>
              </a:rPr>
              <a:t>u</a:t>
            </a:r>
            <a:r>
              <a:rPr lang="fr-BE" dirty="0">
                <a:latin typeface="Arial"/>
                <a:cs typeface="Arial"/>
              </a:rPr>
              <a:t>e</a:t>
            </a:r>
            <a:r>
              <a:rPr lang="en-BE" dirty="0">
                <a:latin typeface="Arial"/>
                <a:cs typeface="Arial"/>
              </a:rPr>
              <a:t>ur en </a:t>
            </a:r>
            <a:r>
              <a:rPr lang="en-GB" dirty="0" err="1">
                <a:latin typeface="Arial"/>
                <a:cs typeface="Arial"/>
              </a:rPr>
              <a:t>Octobr</a:t>
            </a:r>
            <a:r>
              <a:rPr lang="en-BE" dirty="0">
                <a:latin typeface="Arial"/>
                <a:cs typeface="Arial"/>
              </a:rPr>
              <a:t>e</a:t>
            </a:r>
            <a:r>
              <a:rPr lang="en-GB" dirty="0">
                <a:latin typeface="Arial"/>
                <a:cs typeface="Arial"/>
              </a:rPr>
              <a:t> 1999</a:t>
            </a:r>
          </a:p>
          <a:p>
            <a:pPr marL="461645" lvl="1" fontAlgn="base"/>
            <a:endParaRPr lang="en-GB" dirty="0"/>
          </a:p>
          <a:p>
            <a:pPr fontAlgn="base"/>
            <a:r>
              <a:rPr lang="en-GB" u="sng" dirty="0">
                <a:latin typeface="Arial"/>
                <a:cs typeface="Arial"/>
              </a:rPr>
              <a:t>Validation </a:t>
            </a:r>
            <a:r>
              <a:rPr lang="en-BE" u="sng" dirty="0">
                <a:latin typeface="Arial"/>
                <a:cs typeface="Arial"/>
              </a:rPr>
              <a:t>des</a:t>
            </a:r>
            <a:r>
              <a:rPr lang="en-GB" u="sng" dirty="0">
                <a:latin typeface="Arial"/>
                <a:cs typeface="Arial"/>
              </a:rPr>
              <a:t> M</a:t>
            </a:r>
            <a:r>
              <a:rPr lang="fr-BE" u="sng" dirty="0">
                <a:latin typeface="Arial"/>
                <a:cs typeface="Arial"/>
              </a:rPr>
              <a:t>é</a:t>
            </a:r>
            <a:r>
              <a:rPr lang="en-BE" u="sng" dirty="0">
                <a:latin typeface="Arial"/>
                <a:cs typeface="Arial"/>
              </a:rPr>
              <a:t>t</a:t>
            </a:r>
            <a:r>
              <a:rPr lang="fr-BE" u="sng" dirty="0">
                <a:latin typeface="Arial"/>
                <a:cs typeface="Arial"/>
              </a:rPr>
              <a:t>h</a:t>
            </a:r>
            <a:r>
              <a:rPr lang="en-BE" u="sng" dirty="0">
                <a:latin typeface="Arial"/>
                <a:cs typeface="Arial"/>
              </a:rPr>
              <a:t>o</a:t>
            </a:r>
            <a:r>
              <a:rPr lang="fr-BE" u="sng" dirty="0">
                <a:latin typeface="Arial"/>
                <a:cs typeface="Arial"/>
              </a:rPr>
              <a:t>d</a:t>
            </a:r>
            <a:r>
              <a:rPr lang="en-BE" u="sng" dirty="0">
                <a:latin typeface="Arial"/>
                <a:cs typeface="Arial"/>
              </a:rPr>
              <a:t>e</a:t>
            </a:r>
            <a:r>
              <a:rPr lang="en-GB" u="sng" dirty="0">
                <a:latin typeface="Arial"/>
                <a:cs typeface="Arial"/>
              </a:rPr>
              <a:t>s</a:t>
            </a:r>
            <a:r>
              <a:rPr lang="en-BE" u="sng" dirty="0">
                <a:latin typeface="Arial"/>
                <a:cs typeface="Arial"/>
              </a:rPr>
              <a:t> </a:t>
            </a:r>
            <a:r>
              <a:rPr lang="fr-BE" u="sng" dirty="0">
                <a:latin typeface="Arial"/>
                <a:cs typeface="Arial"/>
              </a:rPr>
              <a:t>d</a:t>
            </a:r>
            <a:r>
              <a:rPr lang="en-BE" u="sng" dirty="0">
                <a:latin typeface="Arial"/>
                <a:cs typeface="Arial"/>
              </a:rPr>
              <a:t>’An</a:t>
            </a:r>
            <a:r>
              <a:rPr lang="fr-BE" u="sng" dirty="0">
                <a:latin typeface="Arial"/>
                <a:cs typeface="Arial"/>
              </a:rPr>
              <a:t>a</a:t>
            </a:r>
            <a:r>
              <a:rPr lang="en-BE" u="sng" dirty="0">
                <a:latin typeface="Arial"/>
                <a:cs typeface="Arial"/>
              </a:rPr>
              <a:t>l</a:t>
            </a:r>
            <a:r>
              <a:rPr lang="fr-BE" u="sng" dirty="0">
                <a:latin typeface="Arial"/>
                <a:cs typeface="Arial"/>
              </a:rPr>
              <a:t>y</a:t>
            </a:r>
            <a:r>
              <a:rPr lang="en-BE" u="sng" dirty="0">
                <a:latin typeface="Arial"/>
                <a:cs typeface="Arial"/>
              </a:rPr>
              <a:t>s</a:t>
            </a:r>
            <a:r>
              <a:rPr lang="fr-BE" u="sng" dirty="0">
                <a:latin typeface="Arial"/>
                <a:cs typeface="Arial"/>
              </a:rPr>
              <a:t>e</a:t>
            </a:r>
            <a:r>
              <a:rPr lang="en-GB" u="sng" dirty="0">
                <a:latin typeface="Arial"/>
                <a:cs typeface="Arial"/>
              </a:rPr>
              <a:t> : </a:t>
            </a:r>
            <a:r>
              <a:rPr lang="en-GB" u="sng" dirty="0" err="1">
                <a:latin typeface="Arial"/>
                <a:cs typeface="Arial"/>
              </a:rPr>
              <a:t>M</a:t>
            </a:r>
            <a:r>
              <a:rPr lang="en-BE" u="sng" dirty="0" err="1">
                <a:latin typeface="Arial"/>
                <a:cs typeface="Arial"/>
              </a:rPr>
              <a:t>é</a:t>
            </a:r>
            <a:r>
              <a:rPr lang="en-GB" u="sng" dirty="0" err="1">
                <a:latin typeface="Arial"/>
                <a:cs typeface="Arial"/>
              </a:rPr>
              <a:t>thodolog</a:t>
            </a:r>
            <a:r>
              <a:rPr lang="en-BE" u="sng" dirty="0" err="1">
                <a:latin typeface="Arial"/>
                <a:cs typeface="Arial"/>
              </a:rPr>
              <a:t>i</a:t>
            </a:r>
            <a:r>
              <a:rPr lang="fr-BE" u="sng" dirty="0">
                <a:latin typeface="Arial"/>
                <a:cs typeface="Arial"/>
              </a:rPr>
              <a:t>e</a:t>
            </a:r>
            <a:endParaRPr lang="en-GB" u="sng" dirty="0">
              <a:latin typeface="Arial"/>
              <a:cs typeface="Arial"/>
            </a:endParaRPr>
          </a:p>
          <a:p>
            <a:pPr marL="461645" lvl="1" fontAlgn="base"/>
            <a:r>
              <a:rPr lang="en-GB" dirty="0">
                <a:latin typeface="Arial"/>
                <a:cs typeface="Arial"/>
              </a:rPr>
              <a:t>VICH GL2 - </a:t>
            </a:r>
            <a:r>
              <a:rPr lang="en-BE" dirty="0">
                <a:latin typeface="Arial"/>
                <a:cs typeface="Arial"/>
              </a:rPr>
              <a:t>e</a:t>
            </a:r>
            <a:r>
              <a:rPr lang="fr-BE" dirty="0">
                <a:latin typeface="Arial"/>
                <a:cs typeface="Arial"/>
              </a:rPr>
              <a:t>n</a:t>
            </a:r>
            <a:r>
              <a:rPr lang="en-BE" dirty="0">
                <a:latin typeface="Arial"/>
                <a:cs typeface="Arial"/>
              </a:rPr>
              <a:t>t</a:t>
            </a:r>
            <a:r>
              <a:rPr lang="fr-BE" dirty="0">
                <a:latin typeface="Arial"/>
                <a:cs typeface="Arial"/>
              </a:rPr>
              <a:t>r</a:t>
            </a:r>
            <a:r>
              <a:rPr lang="en-BE" dirty="0">
                <a:latin typeface="Arial"/>
                <a:cs typeface="Arial"/>
              </a:rPr>
              <a:t>é</a:t>
            </a:r>
            <a:r>
              <a:rPr lang="fr-BE" dirty="0">
                <a:latin typeface="Arial"/>
                <a:cs typeface="Arial"/>
              </a:rPr>
              <a:t>e</a:t>
            </a:r>
            <a:r>
              <a:rPr lang="en-BE" dirty="0">
                <a:latin typeface="Arial"/>
                <a:cs typeface="Arial"/>
              </a:rPr>
              <a:t> </a:t>
            </a:r>
            <a:r>
              <a:rPr lang="fr-BE" dirty="0">
                <a:latin typeface="Arial"/>
                <a:cs typeface="Arial"/>
              </a:rPr>
              <a:t>e</a:t>
            </a:r>
            <a:r>
              <a:rPr lang="en-BE" dirty="0">
                <a:latin typeface="Arial"/>
                <a:cs typeface="Arial"/>
              </a:rPr>
              <a:t>n </a:t>
            </a:r>
            <a:r>
              <a:rPr lang="fr-BE" dirty="0">
                <a:latin typeface="Arial"/>
                <a:cs typeface="Arial"/>
              </a:rPr>
              <a:t>v</a:t>
            </a:r>
            <a:r>
              <a:rPr lang="en-BE" dirty="0" err="1">
                <a:latin typeface="Arial"/>
                <a:cs typeface="Arial"/>
              </a:rPr>
              <a:t>i</a:t>
            </a:r>
            <a:r>
              <a:rPr lang="fr-BE" dirty="0">
                <a:latin typeface="Arial"/>
                <a:cs typeface="Arial"/>
              </a:rPr>
              <a:t>g</a:t>
            </a:r>
            <a:r>
              <a:rPr lang="en-BE" dirty="0">
                <a:latin typeface="Arial"/>
                <a:cs typeface="Arial"/>
              </a:rPr>
              <a:t>u</a:t>
            </a:r>
            <a:r>
              <a:rPr lang="fr-BE" dirty="0">
                <a:latin typeface="Arial"/>
                <a:cs typeface="Arial"/>
              </a:rPr>
              <a:t>e</a:t>
            </a:r>
            <a:r>
              <a:rPr lang="en-BE" dirty="0">
                <a:latin typeface="Arial"/>
                <a:cs typeface="Arial"/>
              </a:rPr>
              <a:t>ur en </a:t>
            </a:r>
            <a:r>
              <a:rPr lang="en-GB" dirty="0" err="1">
                <a:latin typeface="Arial"/>
                <a:cs typeface="Arial"/>
              </a:rPr>
              <a:t>Octobr</a:t>
            </a:r>
            <a:r>
              <a:rPr lang="en-BE" dirty="0">
                <a:latin typeface="Arial"/>
                <a:cs typeface="Arial"/>
              </a:rPr>
              <a:t>e</a:t>
            </a:r>
            <a:r>
              <a:rPr lang="en-GB" dirty="0">
                <a:latin typeface="Arial"/>
                <a:cs typeface="Arial"/>
              </a:rPr>
              <a:t>1999</a:t>
            </a:r>
          </a:p>
        </p:txBody>
      </p:sp>
    </p:spTree>
    <p:extLst>
      <p:ext uri="{BB962C8B-B14F-4D97-AF65-F5344CB8AC3E}">
        <p14:creationId xmlns:p14="http://schemas.microsoft.com/office/powerpoint/2010/main" val="1462003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B766D0-86B6-4A3E-AE4A-38EAF4818645}"/>
              </a:ext>
            </a:extLst>
          </p:cNvPr>
          <p:cNvSpPr>
            <a:spLocks noGrp="1"/>
          </p:cNvSpPr>
          <p:nvPr>
            <p:ph type="body" sz="quarter" idx="11"/>
          </p:nvPr>
        </p:nvSpPr>
        <p:spPr>
          <a:xfrm>
            <a:off x="1004888" y="1506538"/>
            <a:ext cx="8335962" cy="3246437"/>
          </a:xfrm>
        </p:spPr>
        <p:txBody>
          <a:bodyPr anchor="t"/>
          <a:lstStyle/>
          <a:p>
            <a:pPr marL="0" indent="0" fontAlgn="base">
              <a:buNone/>
            </a:pPr>
            <a:r>
              <a:rPr lang="en-GB" sz="2400" dirty="0">
                <a:latin typeface="Arial"/>
                <a:cs typeface="Arial"/>
              </a:rPr>
              <a:t>2. Impurit</a:t>
            </a:r>
            <a:r>
              <a:rPr lang="en-BE" sz="2400" dirty="0">
                <a:latin typeface="Arial"/>
                <a:cs typeface="Arial"/>
              </a:rPr>
              <a:t>é</a:t>
            </a:r>
            <a:r>
              <a:rPr lang="en-GB" sz="2400" dirty="0">
                <a:latin typeface="Arial"/>
                <a:cs typeface="Arial"/>
              </a:rPr>
              <a:t>s</a:t>
            </a:r>
            <a:endParaRPr lang="en-GB" dirty="0">
              <a:latin typeface="Arial"/>
              <a:cs typeface="Arial"/>
            </a:endParaRPr>
          </a:p>
          <a:p>
            <a:pPr fontAlgn="base">
              <a:spcBef>
                <a:spcPts val="1800"/>
              </a:spcBef>
            </a:pPr>
            <a:r>
              <a:rPr lang="en-GB" u="sng" dirty="0" err="1">
                <a:latin typeface="Arial"/>
                <a:cs typeface="Arial"/>
              </a:rPr>
              <a:t>Impurit</a:t>
            </a:r>
            <a:r>
              <a:rPr lang="en-BE" u="sng" dirty="0" err="1">
                <a:latin typeface="Arial"/>
                <a:cs typeface="Arial"/>
              </a:rPr>
              <a:t>é</a:t>
            </a:r>
            <a:r>
              <a:rPr lang="en-GB" u="sng" dirty="0" err="1">
                <a:latin typeface="Arial"/>
                <a:cs typeface="Arial"/>
              </a:rPr>
              <a:t>s</a:t>
            </a:r>
            <a:r>
              <a:rPr lang="en-GB" u="sng" dirty="0">
                <a:latin typeface="Arial"/>
                <a:cs typeface="Arial"/>
              </a:rPr>
              <a:t> </a:t>
            </a:r>
            <a:r>
              <a:rPr lang="en-BE" u="sng" dirty="0">
                <a:latin typeface="Arial"/>
                <a:cs typeface="Arial"/>
              </a:rPr>
              <a:t>d</a:t>
            </a:r>
            <a:r>
              <a:rPr lang="fr-BE" u="sng" dirty="0">
                <a:latin typeface="Arial"/>
                <a:cs typeface="Arial"/>
              </a:rPr>
              <a:t>a</a:t>
            </a:r>
            <a:r>
              <a:rPr lang="en-BE" u="sng" dirty="0">
                <a:latin typeface="Arial"/>
                <a:cs typeface="Arial"/>
              </a:rPr>
              <a:t>n</a:t>
            </a:r>
            <a:r>
              <a:rPr lang="fr-BE" u="sng" dirty="0">
                <a:latin typeface="Arial"/>
                <a:cs typeface="Arial"/>
              </a:rPr>
              <a:t>s</a:t>
            </a:r>
            <a:r>
              <a:rPr lang="en-BE" u="sng" dirty="0">
                <a:latin typeface="Arial"/>
                <a:cs typeface="Arial"/>
              </a:rPr>
              <a:t> Le</a:t>
            </a:r>
            <a:r>
              <a:rPr lang="fr-BE" u="sng" dirty="0">
                <a:latin typeface="Arial"/>
                <a:cs typeface="Arial"/>
              </a:rPr>
              <a:t>s</a:t>
            </a:r>
            <a:r>
              <a:rPr lang="en-BE" u="sng" dirty="0">
                <a:latin typeface="Arial"/>
                <a:cs typeface="Arial"/>
              </a:rPr>
              <a:t> </a:t>
            </a:r>
            <a:r>
              <a:rPr lang="fr-BE" u="sng" dirty="0">
                <a:latin typeface="Arial"/>
                <a:cs typeface="Arial"/>
              </a:rPr>
              <a:t>Nouvelles Substances Médicamenteuses Vétérinaire</a:t>
            </a:r>
            <a:r>
              <a:rPr lang="en-BE" u="sng" dirty="0">
                <a:latin typeface="Arial"/>
                <a:cs typeface="Arial"/>
              </a:rPr>
              <a:t>s</a:t>
            </a:r>
            <a:endParaRPr lang="en-GB" u="sng" dirty="0">
              <a:latin typeface="Arial"/>
              <a:cs typeface="Arial"/>
            </a:endParaRPr>
          </a:p>
          <a:p>
            <a:pPr marL="461645" lvl="1" fontAlgn="base"/>
            <a:r>
              <a:rPr lang="en-GB" dirty="0">
                <a:latin typeface="Arial"/>
                <a:cs typeface="Arial"/>
              </a:rPr>
              <a:t>VICH GL10(R) - Jan</a:t>
            </a:r>
            <a:r>
              <a:rPr lang="en-BE" dirty="0">
                <a:latin typeface="Arial"/>
                <a:cs typeface="Arial"/>
              </a:rPr>
              <a:t>v</a:t>
            </a:r>
            <a:r>
              <a:rPr lang="fr-BE" dirty="0">
                <a:latin typeface="Arial"/>
                <a:cs typeface="Arial"/>
              </a:rPr>
              <a:t>i</a:t>
            </a:r>
            <a:r>
              <a:rPr lang="en-BE" dirty="0">
                <a:latin typeface="Arial"/>
                <a:cs typeface="Arial"/>
              </a:rPr>
              <a:t>e</a:t>
            </a:r>
            <a:r>
              <a:rPr lang="fr-BE" dirty="0">
                <a:latin typeface="Arial"/>
                <a:cs typeface="Arial"/>
              </a:rPr>
              <a:t>r</a:t>
            </a:r>
            <a:r>
              <a:rPr lang="en-GB" dirty="0">
                <a:latin typeface="Arial"/>
                <a:cs typeface="Arial"/>
              </a:rPr>
              <a:t> 2008 </a:t>
            </a:r>
          </a:p>
          <a:p>
            <a:pPr fontAlgn="base">
              <a:spcBef>
                <a:spcPts val="1800"/>
              </a:spcBef>
            </a:pPr>
            <a:r>
              <a:rPr lang="en-GB" u="sng" dirty="0" err="1">
                <a:latin typeface="Arial"/>
                <a:cs typeface="Arial"/>
              </a:rPr>
              <a:t>Impurit</a:t>
            </a:r>
            <a:r>
              <a:rPr lang="en-BE" u="sng" dirty="0" err="1">
                <a:latin typeface="Arial"/>
                <a:cs typeface="Arial"/>
              </a:rPr>
              <a:t>é</a:t>
            </a:r>
            <a:r>
              <a:rPr lang="en-GB" u="sng" dirty="0" err="1">
                <a:latin typeface="Arial"/>
                <a:cs typeface="Arial"/>
              </a:rPr>
              <a:t>s</a:t>
            </a:r>
            <a:r>
              <a:rPr lang="en-GB" u="sng" dirty="0">
                <a:latin typeface="Arial"/>
                <a:cs typeface="Arial"/>
              </a:rPr>
              <a:t> </a:t>
            </a:r>
            <a:r>
              <a:rPr lang="en-BE" u="sng" dirty="0">
                <a:latin typeface="Arial"/>
                <a:cs typeface="Arial"/>
              </a:rPr>
              <a:t>d</a:t>
            </a:r>
            <a:r>
              <a:rPr lang="fr-BE" u="sng" dirty="0">
                <a:latin typeface="Arial"/>
                <a:cs typeface="Arial"/>
              </a:rPr>
              <a:t>a</a:t>
            </a:r>
            <a:r>
              <a:rPr lang="en-BE" u="sng" dirty="0">
                <a:latin typeface="Arial"/>
                <a:cs typeface="Arial"/>
              </a:rPr>
              <a:t>n</a:t>
            </a:r>
            <a:r>
              <a:rPr lang="fr-BE" u="sng" dirty="0">
                <a:latin typeface="Arial"/>
                <a:cs typeface="Arial"/>
              </a:rPr>
              <a:t>s</a:t>
            </a:r>
            <a:r>
              <a:rPr lang="en-BE" u="sng" dirty="0">
                <a:latin typeface="Arial"/>
                <a:cs typeface="Arial"/>
              </a:rPr>
              <a:t> Le</a:t>
            </a:r>
            <a:r>
              <a:rPr lang="fr-BE" u="sng" dirty="0">
                <a:latin typeface="Arial"/>
                <a:cs typeface="Arial"/>
              </a:rPr>
              <a:t>s</a:t>
            </a:r>
            <a:r>
              <a:rPr lang="en-BE" u="sng" dirty="0">
                <a:latin typeface="Arial"/>
                <a:cs typeface="Arial"/>
              </a:rPr>
              <a:t> </a:t>
            </a:r>
            <a:r>
              <a:rPr lang="fr-BE" u="sng" dirty="0">
                <a:latin typeface="Arial"/>
                <a:cs typeface="Arial"/>
              </a:rPr>
              <a:t>Nouveaux Médicaments Vétérinaire</a:t>
            </a:r>
            <a:r>
              <a:rPr lang="en-BE" u="sng" dirty="0">
                <a:latin typeface="Arial"/>
                <a:cs typeface="Arial"/>
              </a:rPr>
              <a:t>s</a:t>
            </a:r>
            <a:endParaRPr lang="en-GB" u="sng" dirty="0">
              <a:latin typeface="Arial"/>
              <a:cs typeface="Arial"/>
            </a:endParaRPr>
          </a:p>
          <a:p>
            <a:pPr marL="461645" lvl="1" fontAlgn="base"/>
            <a:r>
              <a:rPr lang="en-GB" dirty="0">
                <a:latin typeface="Arial"/>
                <a:cs typeface="Arial"/>
              </a:rPr>
              <a:t>VICH GL11(R) - Jan</a:t>
            </a:r>
            <a:r>
              <a:rPr lang="en-BE" dirty="0">
                <a:latin typeface="Arial"/>
                <a:cs typeface="Arial"/>
              </a:rPr>
              <a:t>v</a:t>
            </a:r>
            <a:r>
              <a:rPr lang="fr-BE" dirty="0">
                <a:latin typeface="Arial"/>
                <a:cs typeface="Arial"/>
              </a:rPr>
              <a:t>i</a:t>
            </a:r>
            <a:r>
              <a:rPr lang="en-BE" dirty="0">
                <a:latin typeface="Arial"/>
                <a:cs typeface="Arial"/>
              </a:rPr>
              <a:t>e</a:t>
            </a:r>
            <a:r>
              <a:rPr lang="fr-BE" dirty="0">
                <a:latin typeface="Arial"/>
                <a:cs typeface="Arial"/>
              </a:rPr>
              <a:t>r</a:t>
            </a:r>
            <a:r>
              <a:rPr lang="en-GB" dirty="0">
                <a:latin typeface="Arial"/>
                <a:cs typeface="Arial"/>
              </a:rPr>
              <a:t> 2008</a:t>
            </a:r>
          </a:p>
          <a:p>
            <a:pPr fontAlgn="base">
              <a:spcBef>
                <a:spcPts val="1800"/>
              </a:spcBef>
            </a:pPr>
            <a:r>
              <a:rPr lang="en-GB" u="sng" dirty="0" err="1">
                <a:latin typeface="Arial"/>
                <a:cs typeface="Arial"/>
              </a:rPr>
              <a:t>Impurités</a:t>
            </a:r>
            <a:r>
              <a:rPr lang="en-GB" u="sng" dirty="0">
                <a:latin typeface="Arial"/>
                <a:cs typeface="Arial"/>
              </a:rPr>
              <a:t>: S</a:t>
            </a:r>
            <a:r>
              <a:rPr lang="fr-BE" u="sng" dirty="0" err="1">
                <a:latin typeface="Arial"/>
                <a:cs typeface="Arial"/>
              </a:rPr>
              <a:t>olvants</a:t>
            </a:r>
            <a:r>
              <a:rPr lang="fr-BE" u="sng" dirty="0">
                <a:latin typeface="Arial"/>
                <a:cs typeface="Arial"/>
              </a:rPr>
              <a:t> Résiduels da</a:t>
            </a:r>
            <a:r>
              <a:rPr lang="en-GB" u="sng" dirty="0">
                <a:latin typeface="Arial"/>
                <a:cs typeface="Arial"/>
              </a:rPr>
              <a:t>n</a:t>
            </a:r>
            <a:r>
              <a:rPr lang="fr-BE" u="sng" dirty="0">
                <a:latin typeface="Arial"/>
                <a:cs typeface="Arial"/>
              </a:rPr>
              <a:t>s</a:t>
            </a:r>
            <a:r>
              <a:rPr lang="en-GB" u="sng" dirty="0">
                <a:latin typeface="Arial"/>
                <a:cs typeface="Arial"/>
              </a:rPr>
              <a:t> Le</a:t>
            </a:r>
            <a:r>
              <a:rPr lang="fr-BE" u="sng" dirty="0">
                <a:latin typeface="Arial"/>
                <a:cs typeface="Arial"/>
              </a:rPr>
              <a:t>s</a:t>
            </a:r>
            <a:r>
              <a:rPr lang="en-GB" u="sng" dirty="0">
                <a:latin typeface="Arial"/>
                <a:cs typeface="Arial"/>
              </a:rPr>
              <a:t> N</a:t>
            </a:r>
            <a:r>
              <a:rPr lang="fr-BE" u="sng" dirty="0" err="1">
                <a:latin typeface="Arial"/>
                <a:cs typeface="Arial"/>
              </a:rPr>
              <a:t>ouveaux</a:t>
            </a:r>
            <a:r>
              <a:rPr lang="fr-BE" u="sng" dirty="0">
                <a:latin typeface="Arial"/>
                <a:cs typeface="Arial"/>
              </a:rPr>
              <a:t> Médicaments Vétérinaires, Les Substances Actives et Les Excipients</a:t>
            </a:r>
            <a:r>
              <a:rPr lang="fr-FR" u="sng" dirty="0">
                <a:solidFill>
                  <a:srgbClr val="0070C0"/>
                </a:solidFill>
                <a:latin typeface="Arial"/>
                <a:cs typeface="Arial"/>
              </a:rPr>
              <a:t> </a:t>
            </a:r>
            <a:endParaRPr lang="en-GB" u="sng" dirty="0">
              <a:solidFill>
                <a:srgbClr val="0070C0"/>
              </a:solidFill>
              <a:latin typeface="Arial"/>
              <a:cs typeface="Arial"/>
            </a:endParaRPr>
          </a:p>
          <a:p>
            <a:pPr marL="461645" lvl="1" fontAlgn="base"/>
            <a:r>
              <a:rPr lang="en-GB" dirty="0"/>
              <a:t>VICH GL18(R) - Ju</a:t>
            </a:r>
            <a:r>
              <a:rPr lang="en-BE" dirty="0" err="1"/>
              <a:t>i</a:t>
            </a:r>
            <a:r>
              <a:rPr lang="fr-BE" dirty="0"/>
              <a:t>l</a:t>
            </a:r>
            <a:r>
              <a:rPr lang="en-BE" dirty="0"/>
              <a:t>l</a:t>
            </a:r>
            <a:r>
              <a:rPr lang="fr-BE" dirty="0"/>
              <a:t>e</a:t>
            </a:r>
            <a:r>
              <a:rPr lang="en-BE" dirty="0"/>
              <a:t>t</a:t>
            </a:r>
            <a:r>
              <a:rPr lang="en-GB" dirty="0"/>
              <a:t> 2011</a:t>
            </a:r>
          </a:p>
          <a:p>
            <a:endParaRPr lang="en-GB" dirty="0"/>
          </a:p>
        </p:txBody>
      </p:sp>
      <p:sp>
        <p:nvSpPr>
          <p:cNvPr id="5" name="Text Placeholder 3">
            <a:extLst>
              <a:ext uri="{FF2B5EF4-FFF2-40B4-BE49-F238E27FC236}">
                <a16:creationId xmlns:a16="http://schemas.microsoft.com/office/drawing/2014/main" id="{2353C8E9-AE2E-420A-86EA-A1F14473EFF0}"/>
              </a:ext>
            </a:extLst>
          </p:cNvPr>
          <p:cNvSpPr txBox="1">
            <a:spLocks/>
          </p:cNvSpPr>
          <p:nvPr/>
        </p:nvSpPr>
        <p:spPr>
          <a:xfrm>
            <a:off x="570007" y="218235"/>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BE" b="1" dirty="0"/>
              <a:t>D</a:t>
            </a:r>
            <a:r>
              <a:rPr lang="fr-BE" b="1" dirty="0"/>
              <a:t>i</a:t>
            </a:r>
            <a:r>
              <a:rPr lang="en-BE" b="1" dirty="0"/>
              <a:t>r</a:t>
            </a:r>
            <a:r>
              <a:rPr lang="fr-BE" b="1" dirty="0"/>
              <a:t>e</a:t>
            </a:r>
            <a:r>
              <a:rPr lang="en-BE" b="1" dirty="0"/>
              <a:t>c</a:t>
            </a:r>
            <a:r>
              <a:rPr lang="fr-BE" b="1" dirty="0"/>
              <a:t>t</a:t>
            </a:r>
            <a:r>
              <a:rPr lang="en-BE" b="1" dirty="0" err="1"/>
              <a:t>i</a:t>
            </a:r>
            <a:r>
              <a:rPr lang="fr-BE" b="1" dirty="0"/>
              <a:t>v</a:t>
            </a:r>
            <a:r>
              <a:rPr lang="en-BE" b="1" dirty="0"/>
              <a:t>e</a:t>
            </a:r>
            <a:r>
              <a:rPr lang="fr-BE" b="1" dirty="0"/>
              <a:t>s</a:t>
            </a:r>
            <a:r>
              <a:rPr lang="en-BE" b="1" dirty="0"/>
              <a:t> </a:t>
            </a:r>
            <a:r>
              <a:rPr lang="fr-BE" b="1" dirty="0"/>
              <a:t>Q</a:t>
            </a:r>
            <a:r>
              <a:rPr lang="en-BE" b="1" dirty="0"/>
              <a:t>u</a:t>
            </a:r>
            <a:r>
              <a:rPr lang="fr-BE" b="1" dirty="0"/>
              <a:t>a</a:t>
            </a:r>
            <a:r>
              <a:rPr lang="en-BE" b="1" dirty="0"/>
              <a:t>l</a:t>
            </a:r>
            <a:r>
              <a:rPr lang="fr-BE" b="1" dirty="0"/>
              <a:t>i</a:t>
            </a:r>
            <a:r>
              <a:rPr lang="en-BE" b="1" dirty="0"/>
              <a:t>t</a:t>
            </a:r>
            <a:r>
              <a:rPr lang="fr-BE" b="1" dirty="0"/>
              <a:t>é</a:t>
            </a:r>
            <a:r>
              <a:rPr lang="en-BE" b="1" dirty="0"/>
              <a:t> </a:t>
            </a:r>
            <a:r>
              <a:rPr lang="fr-BE" b="1" dirty="0"/>
              <a:t>d</a:t>
            </a:r>
            <a:r>
              <a:rPr lang="en-BE" b="1" dirty="0"/>
              <a:t>u </a:t>
            </a:r>
            <a:r>
              <a:rPr lang="fr-BE" b="1" dirty="0"/>
              <a:t>VICH</a:t>
            </a:r>
            <a:endParaRPr lang="en-GB" b="1" dirty="0"/>
          </a:p>
        </p:txBody>
      </p:sp>
    </p:spTree>
    <p:extLst>
      <p:ext uri="{BB962C8B-B14F-4D97-AF65-F5344CB8AC3E}">
        <p14:creationId xmlns:p14="http://schemas.microsoft.com/office/powerpoint/2010/main" val="616910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C4D16DD-FE41-4B30-A05A-5BB0ABB5EA79}"/>
              </a:ext>
            </a:extLst>
          </p:cNvPr>
          <p:cNvSpPr txBox="1">
            <a:spLocks noGrp="1"/>
          </p:cNvSpPr>
          <p:nvPr>
            <p:ph type="body" sz="quarter" idx="10"/>
          </p:nvPr>
        </p:nvSpPr>
        <p:spPr>
          <a:xfrm>
            <a:off x="651716" y="2468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BE" b="1" dirty="0"/>
              <a:t>D</a:t>
            </a:r>
            <a:r>
              <a:rPr lang="fr-BE" b="1" dirty="0"/>
              <a:t>i</a:t>
            </a:r>
            <a:r>
              <a:rPr lang="en-BE" b="1" dirty="0"/>
              <a:t>r</a:t>
            </a:r>
            <a:r>
              <a:rPr lang="fr-BE" b="1" dirty="0"/>
              <a:t>e</a:t>
            </a:r>
            <a:r>
              <a:rPr lang="en-BE" b="1" dirty="0"/>
              <a:t>c</a:t>
            </a:r>
            <a:r>
              <a:rPr lang="fr-BE" b="1" dirty="0"/>
              <a:t>t</a:t>
            </a:r>
            <a:r>
              <a:rPr lang="en-BE" b="1" dirty="0" err="1"/>
              <a:t>i</a:t>
            </a:r>
            <a:r>
              <a:rPr lang="fr-BE" b="1" dirty="0"/>
              <a:t>v</a:t>
            </a:r>
            <a:r>
              <a:rPr lang="en-BE" b="1" dirty="0"/>
              <a:t>e</a:t>
            </a:r>
            <a:r>
              <a:rPr lang="fr-BE" b="1" dirty="0"/>
              <a:t>s</a:t>
            </a:r>
            <a:r>
              <a:rPr lang="en-BE" b="1" dirty="0"/>
              <a:t> </a:t>
            </a:r>
            <a:r>
              <a:rPr lang="fr-BE" b="1" dirty="0"/>
              <a:t>Q</a:t>
            </a:r>
            <a:r>
              <a:rPr lang="en-BE" b="1" dirty="0"/>
              <a:t>u</a:t>
            </a:r>
            <a:r>
              <a:rPr lang="fr-BE" b="1" dirty="0"/>
              <a:t>a</a:t>
            </a:r>
            <a:r>
              <a:rPr lang="en-BE" b="1" dirty="0"/>
              <a:t>l</a:t>
            </a:r>
            <a:r>
              <a:rPr lang="fr-BE" b="1" dirty="0"/>
              <a:t>i</a:t>
            </a:r>
            <a:r>
              <a:rPr lang="en-BE" b="1" dirty="0"/>
              <a:t>t</a:t>
            </a:r>
            <a:r>
              <a:rPr lang="fr-BE" b="1" dirty="0"/>
              <a:t>é</a:t>
            </a:r>
            <a:r>
              <a:rPr lang="en-BE" b="1" dirty="0"/>
              <a:t> </a:t>
            </a:r>
            <a:r>
              <a:rPr lang="fr-BE" b="1" dirty="0"/>
              <a:t>d</a:t>
            </a:r>
            <a:r>
              <a:rPr lang="en-BE" b="1" dirty="0"/>
              <a:t>u </a:t>
            </a:r>
            <a:r>
              <a:rPr lang="fr-BE" b="1" dirty="0"/>
              <a:t>VICH</a:t>
            </a:r>
            <a:endParaRPr lang="en-GB" b="1" dirty="0"/>
          </a:p>
        </p:txBody>
      </p:sp>
      <p:sp>
        <p:nvSpPr>
          <p:cNvPr id="3" name="Text Placeholder 2">
            <a:extLst>
              <a:ext uri="{FF2B5EF4-FFF2-40B4-BE49-F238E27FC236}">
                <a16:creationId xmlns:a16="http://schemas.microsoft.com/office/drawing/2014/main" id="{C6ACDCDC-B2FA-44EC-9C60-6B34F5C4C827}"/>
              </a:ext>
            </a:extLst>
          </p:cNvPr>
          <p:cNvSpPr>
            <a:spLocks noGrp="1"/>
          </p:cNvSpPr>
          <p:nvPr>
            <p:ph type="body" sz="quarter" idx="11"/>
          </p:nvPr>
        </p:nvSpPr>
        <p:spPr>
          <a:xfrm>
            <a:off x="642839" y="1051843"/>
            <a:ext cx="7758575" cy="5559347"/>
          </a:xfrm>
          <a:solidFill>
            <a:schemeClr val="bg1">
              <a:alpha val="66000"/>
            </a:schemeClr>
          </a:solidFill>
        </p:spPr>
        <p:txBody>
          <a:bodyPr anchor="t"/>
          <a:lstStyle/>
          <a:p>
            <a:pPr marL="0" indent="0" fontAlgn="base">
              <a:buNone/>
            </a:pPr>
            <a:r>
              <a:rPr lang="en-US" sz="2400" dirty="0">
                <a:latin typeface="Arial"/>
                <a:cs typeface="Arial"/>
              </a:rPr>
              <a:t>3. Stabilit</a:t>
            </a:r>
            <a:r>
              <a:rPr lang="en-BE" sz="2400" dirty="0">
                <a:latin typeface="Arial"/>
                <a:cs typeface="Arial"/>
              </a:rPr>
              <a:t>é</a:t>
            </a:r>
            <a:endParaRPr lang="en-US" sz="2400" dirty="0">
              <a:latin typeface="Arial"/>
              <a:cs typeface="Arial"/>
            </a:endParaRPr>
          </a:p>
          <a:p>
            <a:pPr fontAlgn="base"/>
            <a:r>
              <a:rPr lang="en-US" u="sng" dirty="0">
                <a:latin typeface="Arial"/>
                <a:cs typeface="Arial"/>
              </a:rPr>
              <a:t>Test</a:t>
            </a:r>
            <a:r>
              <a:rPr lang="en-BE" u="sng" dirty="0">
                <a:latin typeface="Arial"/>
                <a:cs typeface="Arial"/>
              </a:rPr>
              <a:t>s </a:t>
            </a:r>
            <a:r>
              <a:rPr lang="fr-BE" u="sng" dirty="0">
                <a:latin typeface="Arial"/>
                <a:cs typeface="Arial"/>
              </a:rPr>
              <a:t>d</a:t>
            </a:r>
            <a:r>
              <a:rPr lang="en-BE" u="sng" dirty="0">
                <a:latin typeface="Arial"/>
                <a:cs typeface="Arial"/>
              </a:rPr>
              <a:t>e St</a:t>
            </a:r>
            <a:r>
              <a:rPr lang="fr-BE" u="sng" dirty="0">
                <a:latin typeface="Arial"/>
                <a:cs typeface="Arial"/>
              </a:rPr>
              <a:t>a</a:t>
            </a:r>
            <a:r>
              <a:rPr lang="en-BE" u="sng" dirty="0">
                <a:latin typeface="Arial"/>
                <a:cs typeface="Arial"/>
              </a:rPr>
              <a:t>b</a:t>
            </a:r>
            <a:r>
              <a:rPr lang="fr-BE" u="sng" dirty="0">
                <a:latin typeface="Arial"/>
                <a:cs typeface="Arial"/>
              </a:rPr>
              <a:t>i</a:t>
            </a:r>
            <a:r>
              <a:rPr lang="en-BE" u="sng" dirty="0">
                <a:latin typeface="Arial"/>
                <a:cs typeface="Arial"/>
              </a:rPr>
              <a:t>l</a:t>
            </a:r>
            <a:r>
              <a:rPr lang="fr-BE" u="sng" dirty="0">
                <a:latin typeface="Arial"/>
                <a:cs typeface="Arial"/>
              </a:rPr>
              <a:t>i</a:t>
            </a:r>
            <a:r>
              <a:rPr lang="en-BE" u="sng" dirty="0">
                <a:latin typeface="Arial"/>
                <a:cs typeface="Arial"/>
              </a:rPr>
              <a:t>t</a:t>
            </a:r>
            <a:r>
              <a:rPr lang="fr-BE" u="sng" dirty="0">
                <a:latin typeface="Arial"/>
                <a:cs typeface="Arial"/>
              </a:rPr>
              <a:t>é</a:t>
            </a:r>
            <a:r>
              <a:rPr lang="en-US" u="sng" dirty="0">
                <a:latin typeface="Arial"/>
                <a:cs typeface="Arial"/>
              </a:rPr>
              <a:t> </a:t>
            </a:r>
            <a:r>
              <a:rPr lang="en-BE" u="sng" dirty="0">
                <a:latin typeface="Arial"/>
                <a:cs typeface="Arial"/>
              </a:rPr>
              <a:t>D</a:t>
            </a:r>
            <a:r>
              <a:rPr lang="fr-BE" u="sng" dirty="0">
                <a:latin typeface="Arial"/>
                <a:cs typeface="Arial"/>
              </a:rPr>
              <a:t>e</a:t>
            </a:r>
            <a:r>
              <a:rPr lang="en-BE" u="sng" dirty="0">
                <a:latin typeface="Arial"/>
                <a:cs typeface="Arial"/>
              </a:rPr>
              <a:t>s</a:t>
            </a:r>
            <a:r>
              <a:rPr lang="en-US" u="sng" dirty="0">
                <a:latin typeface="Arial"/>
                <a:cs typeface="Arial"/>
              </a:rPr>
              <a:t> N</a:t>
            </a:r>
            <a:r>
              <a:rPr lang="fr-FR" u="sng" dirty="0" err="1">
                <a:latin typeface="Arial"/>
                <a:cs typeface="Arial"/>
              </a:rPr>
              <a:t>ouvelles</a:t>
            </a:r>
            <a:r>
              <a:rPr lang="fr-FR" u="sng" dirty="0">
                <a:latin typeface="Arial"/>
                <a:cs typeface="Arial"/>
              </a:rPr>
              <a:t> Substances Médicamenteuses et Nouveaux Médicaments </a:t>
            </a:r>
            <a:r>
              <a:rPr lang="en-BE" u="sng" dirty="0">
                <a:latin typeface="Arial"/>
                <a:cs typeface="Arial"/>
              </a:rPr>
              <a:t>P</a:t>
            </a:r>
            <a:r>
              <a:rPr lang="fr-FR" u="sng" dirty="0" err="1">
                <a:latin typeface="Arial"/>
                <a:cs typeface="Arial"/>
              </a:rPr>
              <a:t>our</a:t>
            </a:r>
            <a:r>
              <a:rPr lang="fr-FR" u="sng" dirty="0">
                <a:latin typeface="Arial"/>
                <a:cs typeface="Arial"/>
              </a:rPr>
              <a:t> Usage Vétérinaire </a:t>
            </a:r>
            <a:r>
              <a:rPr lang="en-US" u="sng" dirty="0">
                <a:latin typeface="Arial"/>
                <a:cs typeface="Arial"/>
              </a:rPr>
              <a:t> </a:t>
            </a:r>
            <a:endParaRPr lang="en-BE" u="sng" dirty="0"/>
          </a:p>
          <a:p>
            <a:pPr marL="461645" lvl="1" fontAlgn="base"/>
            <a:r>
              <a:rPr lang="en-US" dirty="0">
                <a:latin typeface="Arial"/>
                <a:cs typeface="Arial"/>
              </a:rPr>
              <a:t>VICH GL3(R) - </a:t>
            </a:r>
            <a:r>
              <a:rPr lang="en-US" dirty="0" err="1">
                <a:latin typeface="Arial"/>
                <a:cs typeface="Arial"/>
              </a:rPr>
              <a:t>Jan</a:t>
            </a:r>
            <a:r>
              <a:rPr lang="en-BE" dirty="0" err="1">
                <a:latin typeface="Arial"/>
                <a:cs typeface="Arial"/>
              </a:rPr>
              <a:t>v</a:t>
            </a:r>
            <a:r>
              <a:rPr lang="fr-BE" dirty="0">
                <a:latin typeface="Arial"/>
                <a:cs typeface="Arial"/>
              </a:rPr>
              <a:t>i</a:t>
            </a:r>
            <a:r>
              <a:rPr lang="en-BE" dirty="0">
                <a:latin typeface="Arial"/>
                <a:cs typeface="Arial"/>
              </a:rPr>
              <a:t>e</a:t>
            </a:r>
            <a:r>
              <a:rPr lang="fr-BE" dirty="0">
                <a:latin typeface="Arial"/>
                <a:cs typeface="Arial"/>
              </a:rPr>
              <a:t>r</a:t>
            </a:r>
            <a:r>
              <a:rPr lang="en-US" dirty="0">
                <a:latin typeface="Arial"/>
                <a:cs typeface="Arial"/>
              </a:rPr>
              <a:t> 2008</a:t>
            </a:r>
          </a:p>
          <a:p>
            <a:pPr fontAlgn="base"/>
            <a:r>
              <a:rPr lang="en-US" u="sng" dirty="0">
                <a:latin typeface="Arial"/>
                <a:cs typeface="Arial"/>
              </a:rPr>
              <a:t>Tests de </a:t>
            </a:r>
            <a:r>
              <a:rPr lang="en-US" u="sng" dirty="0" err="1">
                <a:latin typeface="Arial"/>
                <a:cs typeface="Arial"/>
              </a:rPr>
              <a:t>Stabilité</a:t>
            </a:r>
            <a:r>
              <a:rPr lang="en-US" u="sng" dirty="0">
                <a:latin typeface="Arial"/>
                <a:cs typeface="Arial"/>
              </a:rPr>
              <a:t>: E</a:t>
            </a:r>
            <a:r>
              <a:rPr lang="fr-FR" u="sng" dirty="0" err="1">
                <a:latin typeface="Arial"/>
                <a:cs typeface="Arial"/>
              </a:rPr>
              <a:t>xigences</a:t>
            </a:r>
            <a:r>
              <a:rPr lang="fr-FR" u="sng" dirty="0">
                <a:latin typeface="Arial"/>
                <a:cs typeface="Arial"/>
              </a:rPr>
              <a:t> </a:t>
            </a:r>
            <a:r>
              <a:rPr lang="en-BE" u="sng" dirty="0">
                <a:latin typeface="Arial"/>
                <a:cs typeface="Arial"/>
              </a:rPr>
              <a:t>R</a:t>
            </a:r>
            <a:r>
              <a:rPr lang="fr-FR" u="sng" dirty="0" err="1">
                <a:latin typeface="Arial"/>
                <a:cs typeface="Arial"/>
              </a:rPr>
              <a:t>elatives</a:t>
            </a:r>
            <a:r>
              <a:rPr lang="fr-FR" u="sng" dirty="0">
                <a:latin typeface="Arial"/>
                <a:cs typeface="Arial"/>
              </a:rPr>
              <a:t> </a:t>
            </a:r>
            <a:r>
              <a:rPr lang="en-BE" u="sng" dirty="0">
                <a:latin typeface="Arial"/>
                <a:cs typeface="Arial"/>
              </a:rPr>
              <a:t>A</a:t>
            </a:r>
            <a:r>
              <a:rPr lang="fr-FR" u="sng" dirty="0" err="1">
                <a:latin typeface="Arial"/>
                <a:cs typeface="Arial"/>
              </a:rPr>
              <a:t>ux</a:t>
            </a:r>
            <a:r>
              <a:rPr lang="fr-FR" u="sng" dirty="0">
                <a:latin typeface="Arial"/>
                <a:cs typeface="Arial"/>
              </a:rPr>
              <a:t> Nouvelles Formes </a:t>
            </a:r>
            <a:r>
              <a:rPr lang="en-BE" u="sng" dirty="0">
                <a:latin typeface="Arial"/>
                <a:cs typeface="Arial"/>
              </a:rPr>
              <a:t>Ph</a:t>
            </a:r>
            <a:r>
              <a:rPr lang="fr-BE" u="sng" dirty="0">
                <a:latin typeface="Arial"/>
                <a:cs typeface="Arial"/>
              </a:rPr>
              <a:t>a</a:t>
            </a:r>
            <a:r>
              <a:rPr lang="en-BE" u="sng" dirty="0">
                <a:latin typeface="Arial"/>
                <a:cs typeface="Arial"/>
              </a:rPr>
              <a:t>r</a:t>
            </a:r>
            <a:r>
              <a:rPr lang="fr-BE" u="sng" dirty="0">
                <a:latin typeface="Arial"/>
                <a:cs typeface="Arial"/>
              </a:rPr>
              <a:t>m</a:t>
            </a:r>
            <a:r>
              <a:rPr lang="en-BE" u="sng" dirty="0">
                <a:latin typeface="Arial"/>
                <a:cs typeface="Arial"/>
              </a:rPr>
              <a:t>a</a:t>
            </a:r>
            <a:r>
              <a:rPr lang="fr-BE" u="sng" dirty="0">
                <a:latin typeface="Arial"/>
                <a:cs typeface="Arial"/>
              </a:rPr>
              <a:t>c</a:t>
            </a:r>
            <a:r>
              <a:rPr lang="en-BE" u="sng" dirty="0">
                <a:latin typeface="Arial"/>
                <a:cs typeface="Arial"/>
              </a:rPr>
              <a:t>e</a:t>
            </a:r>
            <a:r>
              <a:rPr lang="fr-BE" u="sng" dirty="0">
                <a:latin typeface="Arial"/>
                <a:cs typeface="Arial"/>
              </a:rPr>
              <a:t>u</a:t>
            </a:r>
            <a:r>
              <a:rPr lang="en-BE" u="sng" dirty="0">
                <a:latin typeface="Arial"/>
                <a:cs typeface="Arial"/>
              </a:rPr>
              <a:t>t</a:t>
            </a:r>
            <a:r>
              <a:rPr lang="fr-BE" u="sng" dirty="0">
                <a:latin typeface="Arial"/>
                <a:cs typeface="Arial"/>
              </a:rPr>
              <a:t>i</a:t>
            </a:r>
            <a:r>
              <a:rPr lang="en-BE" u="sng" dirty="0">
                <a:latin typeface="Arial"/>
                <a:cs typeface="Arial"/>
              </a:rPr>
              <a:t>q</a:t>
            </a:r>
            <a:r>
              <a:rPr lang="fr-BE" u="sng" dirty="0">
                <a:latin typeface="Arial"/>
                <a:cs typeface="Arial"/>
              </a:rPr>
              <a:t>u</a:t>
            </a:r>
            <a:r>
              <a:rPr lang="en-BE" u="sng" dirty="0">
                <a:latin typeface="Arial"/>
                <a:cs typeface="Arial"/>
              </a:rPr>
              <a:t>e</a:t>
            </a:r>
            <a:r>
              <a:rPr lang="fr-BE" u="sng" dirty="0">
                <a:latin typeface="Arial"/>
                <a:cs typeface="Arial"/>
              </a:rPr>
              <a:t>s</a:t>
            </a:r>
            <a:r>
              <a:rPr lang="en-US" u="sng" dirty="0">
                <a:latin typeface="Arial"/>
                <a:cs typeface="Arial"/>
                <a:hlinkClick r:id="rId2">
                  <a:extLst>
                    <a:ext uri="{A12FA001-AC4F-418D-AE19-62706E023703}">
                      <ahyp:hlinkClr xmlns:ahyp="http://schemas.microsoft.com/office/drawing/2018/hyperlinkcolor" val="tx"/>
                    </a:ext>
                  </a:extLst>
                </a:hlinkClick>
              </a:rPr>
              <a:t> </a:t>
            </a:r>
            <a:endParaRPr lang="en-US" u="sng" dirty="0"/>
          </a:p>
          <a:p>
            <a:pPr marL="461645" lvl="1" fontAlgn="base"/>
            <a:r>
              <a:rPr lang="en-US" dirty="0">
                <a:latin typeface="Arial"/>
                <a:cs typeface="Arial"/>
              </a:rPr>
              <a:t>VICH GL4 </a:t>
            </a:r>
            <a:r>
              <a:rPr lang="en-US" dirty="0" err="1">
                <a:latin typeface="Arial"/>
                <a:cs typeface="Arial"/>
              </a:rPr>
              <a:t>Annex</a:t>
            </a:r>
            <a:r>
              <a:rPr lang="en-BE" dirty="0" err="1">
                <a:latin typeface="Arial"/>
                <a:cs typeface="Arial"/>
              </a:rPr>
              <a:t>e</a:t>
            </a:r>
            <a:r>
              <a:rPr lang="en-BE" dirty="0">
                <a:latin typeface="Arial"/>
                <a:cs typeface="Arial"/>
              </a:rPr>
              <a:t> au</a:t>
            </a:r>
            <a:r>
              <a:rPr lang="en-US" dirty="0">
                <a:latin typeface="Arial"/>
                <a:cs typeface="Arial"/>
              </a:rPr>
              <a:t> VICH GL3 - entrée en </a:t>
            </a:r>
            <a:r>
              <a:rPr lang="en-US" dirty="0" err="1">
                <a:latin typeface="Arial"/>
                <a:cs typeface="Arial"/>
              </a:rPr>
              <a:t>vigueur</a:t>
            </a:r>
            <a:r>
              <a:rPr lang="en-US" dirty="0">
                <a:latin typeface="Arial"/>
                <a:cs typeface="Arial"/>
              </a:rPr>
              <a:t> Ma</a:t>
            </a:r>
            <a:r>
              <a:rPr lang="en-BE" dirty="0">
                <a:latin typeface="Arial"/>
                <a:cs typeface="Arial"/>
              </a:rPr>
              <a:t>i</a:t>
            </a:r>
            <a:r>
              <a:rPr lang="en-US" dirty="0">
                <a:latin typeface="Arial"/>
                <a:cs typeface="Arial"/>
              </a:rPr>
              <a:t> 2000</a:t>
            </a:r>
          </a:p>
          <a:p>
            <a:pPr fontAlgn="base"/>
            <a:r>
              <a:rPr lang="fr-FR" u="sng" dirty="0">
                <a:latin typeface="Arial"/>
                <a:cs typeface="Arial"/>
              </a:rPr>
              <a:t>Tests de </a:t>
            </a:r>
            <a:r>
              <a:rPr lang="fr-FR" u="sng" dirty="0" err="1">
                <a:latin typeface="Arial"/>
                <a:cs typeface="Arial"/>
              </a:rPr>
              <a:t>Photostabilité</a:t>
            </a:r>
            <a:r>
              <a:rPr lang="fr-FR" u="sng" dirty="0">
                <a:latin typeface="Arial"/>
                <a:cs typeface="Arial"/>
              </a:rPr>
              <a:t> pour </a:t>
            </a:r>
            <a:r>
              <a:rPr lang="en-BE" u="sng" dirty="0">
                <a:latin typeface="Arial"/>
                <a:cs typeface="Arial"/>
              </a:rPr>
              <a:t>L</a:t>
            </a:r>
            <a:r>
              <a:rPr lang="fr-FR" u="sng" dirty="0">
                <a:latin typeface="Arial"/>
                <a:cs typeface="Arial"/>
              </a:rPr>
              <a:t>es Substances et Produits Médicamenteux Nouveaux  </a:t>
            </a:r>
            <a:endParaRPr lang="en-US" u="sng" dirty="0"/>
          </a:p>
          <a:p>
            <a:pPr marL="461645" lvl="1" fontAlgn="base"/>
            <a:r>
              <a:rPr lang="en-US" dirty="0">
                <a:latin typeface="Arial"/>
                <a:cs typeface="Arial"/>
              </a:rPr>
              <a:t>VICH GL5 (Qualit</a:t>
            </a:r>
            <a:r>
              <a:rPr lang="en-BE" dirty="0">
                <a:latin typeface="Arial"/>
                <a:cs typeface="Arial"/>
              </a:rPr>
              <a:t>é</a:t>
            </a:r>
            <a:r>
              <a:rPr lang="en-US" dirty="0">
                <a:latin typeface="Arial"/>
                <a:cs typeface="Arial"/>
              </a:rPr>
              <a:t> - Stabilit</a:t>
            </a:r>
            <a:r>
              <a:rPr lang="en-BE" dirty="0">
                <a:latin typeface="Arial"/>
                <a:cs typeface="Arial"/>
              </a:rPr>
              <a:t>é</a:t>
            </a:r>
            <a:r>
              <a:rPr lang="en-US" dirty="0">
                <a:latin typeface="Arial"/>
                <a:cs typeface="Arial"/>
              </a:rPr>
              <a:t>) - entrée en </a:t>
            </a:r>
            <a:r>
              <a:rPr lang="en-US" dirty="0" err="1">
                <a:latin typeface="Arial"/>
                <a:cs typeface="Arial"/>
              </a:rPr>
              <a:t>vigueur</a:t>
            </a:r>
            <a:r>
              <a:rPr lang="en-US" dirty="0">
                <a:latin typeface="Arial"/>
                <a:cs typeface="Arial"/>
              </a:rPr>
              <a:t> Ma</a:t>
            </a:r>
            <a:r>
              <a:rPr lang="en-BE" dirty="0">
                <a:latin typeface="Arial"/>
                <a:cs typeface="Arial"/>
              </a:rPr>
              <a:t>i</a:t>
            </a:r>
            <a:r>
              <a:rPr lang="en-US" dirty="0">
                <a:latin typeface="Arial"/>
                <a:cs typeface="Arial"/>
              </a:rPr>
              <a:t> 2000</a:t>
            </a:r>
          </a:p>
          <a:p>
            <a:pPr fontAlgn="base"/>
            <a:r>
              <a:rPr lang="en-US" u="sng" dirty="0">
                <a:latin typeface="Arial"/>
                <a:cs typeface="Arial"/>
              </a:rPr>
              <a:t>Tests de </a:t>
            </a:r>
            <a:r>
              <a:rPr lang="en-US" u="sng" dirty="0" err="1">
                <a:latin typeface="Arial"/>
                <a:cs typeface="Arial"/>
              </a:rPr>
              <a:t>Stabilité</a:t>
            </a:r>
            <a:r>
              <a:rPr lang="en-US" u="sng" dirty="0">
                <a:latin typeface="Arial"/>
                <a:cs typeface="Arial"/>
              </a:rPr>
              <a:t> p</a:t>
            </a:r>
            <a:r>
              <a:rPr lang="en-BE" u="sng" dirty="0">
                <a:latin typeface="Arial"/>
                <a:cs typeface="Arial"/>
              </a:rPr>
              <a:t>our </a:t>
            </a:r>
            <a:r>
              <a:rPr lang="fr-BE" u="sng" dirty="0">
                <a:latin typeface="Arial"/>
                <a:cs typeface="Arial"/>
              </a:rPr>
              <a:t>L</a:t>
            </a:r>
            <a:r>
              <a:rPr lang="en-BE" u="sng" dirty="0">
                <a:latin typeface="Arial"/>
                <a:cs typeface="Arial"/>
              </a:rPr>
              <a:t>es</a:t>
            </a:r>
            <a:r>
              <a:rPr lang="en-US" u="sng" dirty="0">
                <a:latin typeface="Arial"/>
                <a:cs typeface="Arial"/>
              </a:rPr>
              <a:t> </a:t>
            </a:r>
            <a:r>
              <a:rPr lang="en-US" u="sng" dirty="0" err="1">
                <a:latin typeface="Arial"/>
                <a:cs typeface="Arial"/>
              </a:rPr>
              <a:t>Pr</a:t>
            </a:r>
            <a:r>
              <a:rPr lang="en-BE" u="sng" dirty="0" err="1">
                <a:latin typeface="Arial"/>
                <a:cs typeface="Arial"/>
              </a:rPr>
              <a:t>é</a:t>
            </a:r>
            <a:r>
              <a:rPr lang="fr-BE" u="sng" dirty="0">
                <a:latin typeface="Arial"/>
                <a:cs typeface="Arial"/>
              </a:rPr>
              <a:t>m</a:t>
            </a:r>
            <a:r>
              <a:rPr lang="en-BE" u="sng" dirty="0">
                <a:latin typeface="Arial"/>
                <a:cs typeface="Arial"/>
              </a:rPr>
              <a:t>é</a:t>
            </a:r>
            <a:r>
              <a:rPr lang="fr-BE" u="sng" dirty="0">
                <a:latin typeface="Arial"/>
                <a:cs typeface="Arial"/>
              </a:rPr>
              <a:t>l</a:t>
            </a:r>
            <a:r>
              <a:rPr lang="en-BE" u="sng" dirty="0">
                <a:latin typeface="Arial"/>
                <a:cs typeface="Arial"/>
              </a:rPr>
              <a:t>a</a:t>
            </a:r>
            <a:r>
              <a:rPr lang="fr-BE" u="sng" dirty="0">
                <a:latin typeface="Arial"/>
                <a:cs typeface="Arial"/>
              </a:rPr>
              <a:t>n</a:t>
            </a:r>
            <a:r>
              <a:rPr lang="en-BE" u="sng" dirty="0">
                <a:latin typeface="Arial"/>
                <a:cs typeface="Arial"/>
              </a:rPr>
              <a:t>g</a:t>
            </a:r>
            <a:r>
              <a:rPr lang="fr-BE" u="sng" dirty="0">
                <a:latin typeface="Arial"/>
                <a:cs typeface="Arial"/>
              </a:rPr>
              <a:t>e</a:t>
            </a:r>
            <a:r>
              <a:rPr lang="en-BE" u="sng" dirty="0">
                <a:latin typeface="Arial"/>
                <a:cs typeface="Arial"/>
              </a:rPr>
              <a:t>s </a:t>
            </a:r>
            <a:r>
              <a:rPr lang="en-BE" u="sng" dirty="0" err="1">
                <a:latin typeface="Arial"/>
                <a:cs typeface="Arial"/>
              </a:rPr>
              <a:t>Mé</a:t>
            </a:r>
            <a:r>
              <a:rPr lang="fr-BE" u="sng" dirty="0">
                <a:latin typeface="Arial"/>
                <a:cs typeface="Arial"/>
              </a:rPr>
              <a:t>d</a:t>
            </a:r>
            <a:r>
              <a:rPr lang="en-BE" u="sng" dirty="0" err="1">
                <a:latin typeface="Arial"/>
                <a:cs typeface="Arial"/>
              </a:rPr>
              <a:t>i</a:t>
            </a:r>
            <a:r>
              <a:rPr lang="fr-BE" u="sng" dirty="0">
                <a:latin typeface="Arial"/>
                <a:cs typeface="Arial"/>
              </a:rPr>
              <a:t>c</a:t>
            </a:r>
            <a:r>
              <a:rPr lang="en-BE" u="sng" dirty="0">
                <a:latin typeface="Arial"/>
                <a:cs typeface="Arial"/>
              </a:rPr>
              <a:t>a</a:t>
            </a:r>
            <a:r>
              <a:rPr lang="fr-BE" u="sng" dirty="0">
                <a:latin typeface="Arial"/>
                <a:cs typeface="Arial"/>
              </a:rPr>
              <a:t>m</a:t>
            </a:r>
            <a:r>
              <a:rPr lang="en-BE" u="sng" dirty="0">
                <a:latin typeface="Arial"/>
                <a:cs typeface="Arial"/>
              </a:rPr>
              <a:t>e</a:t>
            </a:r>
            <a:r>
              <a:rPr lang="fr-BE" u="sng" dirty="0">
                <a:latin typeface="Arial"/>
                <a:cs typeface="Arial"/>
              </a:rPr>
              <a:t>n</a:t>
            </a:r>
            <a:r>
              <a:rPr lang="en-BE" u="sng" dirty="0">
                <a:latin typeface="Arial"/>
                <a:cs typeface="Arial"/>
              </a:rPr>
              <a:t>t</a:t>
            </a:r>
            <a:r>
              <a:rPr lang="fr-BE" u="sng" dirty="0">
                <a:latin typeface="Arial"/>
                <a:cs typeface="Arial"/>
              </a:rPr>
              <a:t>e</a:t>
            </a:r>
            <a:r>
              <a:rPr lang="en-BE" u="sng" dirty="0">
                <a:latin typeface="Arial"/>
                <a:cs typeface="Arial"/>
              </a:rPr>
              <a:t>u</a:t>
            </a:r>
            <a:r>
              <a:rPr lang="fr-BE" u="sng" dirty="0">
                <a:latin typeface="Arial"/>
                <a:cs typeface="Arial"/>
              </a:rPr>
              <a:t>x</a:t>
            </a:r>
            <a:endParaRPr lang="en-US" u="sng" dirty="0">
              <a:latin typeface="Arial"/>
              <a:cs typeface="Arial"/>
            </a:endParaRPr>
          </a:p>
          <a:p>
            <a:pPr marL="461645" lvl="1" fontAlgn="base"/>
            <a:r>
              <a:rPr lang="en-US" dirty="0">
                <a:latin typeface="Arial"/>
                <a:cs typeface="Arial"/>
              </a:rPr>
              <a:t>VICH GL8 - Novem</a:t>
            </a:r>
            <a:r>
              <a:rPr lang="en-BE" dirty="0">
                <a:latin typeface="Arial"/>
                <a:cs typeface="Arial"/>
              </a:rPr>
              <a:t>b</a:t>
            </a:r>
            <a:r>
              <a:rPr lang="en-US" dirty="0">
                <a:latin typeface="Arial"/>
                <a:cs typeface="Arial"/>
              </a:rPr>
              <a:t>r</a:t>
            </a:r>
            <a:r>
              <a:rPr lang="en-BE" dirty="0">
                <a:latin typeface="Arial"/>
                <a:cs typeface="Arial"/>
              </a:rPr>
              <a:t>e</a:t>
            </a:r>
            <a:r>
              <a:rPr lang="en-US" dirty="0">
                <a:latin typeface="Arial"/>
                <a:cs typeface="Arial"/>
              </a:rPr>
              <a:t> 1999</a:t>
            </a:r>
          </a:p>
          <a:p>
            <a:pPr fontAlgn="base"/>
            <a:r>
              <a:rPr lang="en-BE" u="sng" dirty="0">
                <a:latin typeface="Arial"/>
                <a:cs typeface="Arial"/>
              </a:rPr>
              <a:t>M</a:t>
            </a:r>
            <a:r>
              <a:rPr lang="fr-FR" u="sng" dirty="0" err="1">
                <a:latin typeface="Arial"/>
                <a:cs typeface="Arial"/>
              </a:rPr>
              <a:t>éthode</a:t>
            </a:r>
            <a:r>
              <a:rPr lang="fr-FR" u="sng" dirty="0">
                <a:latin typeface="Arial"/>
                <a:cs typeface="Arial"/>
              </a:rPr>
              <a:t> </a:t>
            </a:r>
            <a:r>
              <a:rPr lang="en-BE" u="sng" dirty="0">
                <a:latin typeface="Arial"/>
                <a:cs typeface="Arial"/>
              </a:rPr>
              <a:t>D</a:t>
            </a:r>
            <a:r>
              <a:rPr lang="fr-FR" u="sng" dirty="0">
                <a:latin typeface="Arial"/>
                <a:cs typeface="Arial"/>
              </a:rPr>
              <a:t>es Extrêmes et de la</a:t>
            </a:r>
            <a:r>
              <a:rPr lang="en-BE" u="sng" dirty="0">
                <a:latin typeface="Arial"/>
                <a:cs typeface="Arial"/>
              </a:rPr>
              <a:t> </a:t>
            </a:r>
            <a:r>
              <a:rPr lang="fr-FR" u="sng" dirty="0">
                <a:latin typeface="Arial"/>
                <a:cs typeface="Arial"/>
              </a:rPr>
              <a:t>Matrice </a:t>
            </a:r>
            <a:r>
              <a:rPr lang="en-BE" u="sng" dirty="0">
                <a:latin typeface="Arial"/>
                <a:cs typeface="Arial"/>
              </a:rPr>
              <a:t>A</a:t>
            </a:r>
            <a:r>
              <a:rPr lang="fr-FR" u="sng" dirty="0" err="1">
                <a:latin typeface="Arial"/>
                <a:cs typeface="Arial"/>
              </a:rPr>
              <a:t>ux</a:t>
            </a:r>
            <a:r>
              <a:rPr lang="fr-FR" u="sng" dirty="0">
                <a:latin typeface="Arial"/>
                <a:cs typeface="Arial"/>
              </a:rPr>
              <a:t> Essais de Stabilité de Nouveaux Produits et Substances Médicamenteuses</a:t>
            </a:r>
          </a:p>
          <a:p>
            <a:pPr marL="461645" lvl="1">
              <a:buFont typeface="Arial" panose="020F0502020204030204" pitchFamily="34" charset="0"/>
              <a:buChar char="•"/>
            </a:pPr>
            <a:r>
              <a:rPr lang="en-US" dirty="0">
                <a:latin typeface="Arial"/>
                <a:cs typeface="Arial"/>
              </a:rPr>
              <a:t> VICH GL45 - A</a:t>
            </a:r>
            <a:r>
              <a:rPr lang="en-BE" dirty="0">
                <a:latin typeface="Arial"/>
                <a:cs typeface="Arial"/>
              </a:rPr>
              <a:t>v</a:t>
            </a:r>
            <a:r>
              <a:rPr lang="fr-BE" dirty="0">
                <a:latin typeface="Arial"/>
                <a:cs typeface="Arial"/>
              </a:rPr>
              <a:t>r</a:t>
            </a:r>
            <a:r>
              <a:rPr lang="en-BE" dirty="0" err="1">
                <a:latin typeface="Arial"/>
                <a:cs typeface="Arial"/>
              </a:rPr>
              <a:t>i</a:t>
            </a:r>
            <a:r>
              <a:rPr lang="fr-BE" dirty="0">
                <a:latin typeface="Arial"/>
                <a:cs typeface="Arial"/>
              </a:rPr>
              <a:t>l</a:t>
            </a:r>
            <a:r>
              <a:rPr lang="en-US" dirty="0">
                <a:latin typeface="Arial"/>
                <a:cs typeface="Arial"/>
              </a:rPr>
              <a:t> 2011</a:t>
            </a:r>
            <a:endParaRPr lang="en-US" dirty="0"/>
          </a:p>
          <a:p>
            <a:pPr fontAlgn="base"/>
            <a:r>
              <a:rPr lang="en-BE" u="sng" dirty="0">
                <a:latin typeface="Arial"/>
                <a:cs typeface="Arial"/>
              </a:rPr>
              <a:t>E</a:t>
            </a:r>
            <a:r>
              <a:rPr lang="en-US" u="sng" dirty="0">
                <a:latin typeface="Arial"/>
                <a:cs typeface="Arial"/>
              </a:rPr>
              <a:t>valuation </a:t>
            </a:r>
            <a:r>
              <a:rPr lang="en-US" u="sng" dirty="0" err="1">
                <a:latin typeface="Arial"/>
                <a:cs typeface="Arial"/>
              </a:rPr>
              <a:t>Statisti</a:t>
            </a:r>
            <a:r>
              <a:rPr lang="en-BE" u="sng" dirty="0" err="1">
                <a:latin typeface="Arial"/>
                <a:cs typeface="Arial"/>
              </a:rPr>
              <a:t>q</a:t>
            </a:r>
            <a:r>
              <a:rPr lang="fr-BE" u="sng" dirty="0">
                <a:latin typeface="Arial"/>
                <a:cs typeface="Arial"/>
              </a:rPr>
              <a:t>u</a:t>
            </a:r>
            <a:r>
              <a:rPr lang="en-BE" u="sng" dirty="0">
                <a:latin typeface="Arial"/>
                <a:cs typeface="Arial"/>
              </a:rPr>
              <a:t>e</a:t>
            </a:r>
            <a:r>
              <a:rPr lang="en-US" u="sng" dirty="0">
                <a:latin typeface="Arial"/>
                <a:cs typeface="Arial"/>
              </a:rPr>
              <a:t> </a:t>
            </a:r>
            <a:r>
              <a:rPr lang="en-BE" u="sng" dirty="0">
                <a:latin typeface="Arial"/>
                <a:cs typeface="Arial"/>
              </a:rPr>
              <a:t>Des </a:t>
            </a:r>
            <a:r>
              <a:rPr lang="en-BE" u="sng" dirty="0" err="1">
                <a:latin typeface="Arial"/>
                <a:cs typeface="Arial"/>
              </a:rPr>
              <a:t>Données</a:t>
            </a:r>
            <a:r>
              <a:rPr lang="en-BE" u="sng" dirty="0">
                <a:latin typeface="Arial"/>
                <a:cs typeface="Arial"/>
              </a:rPr>
              <a:t> de</a:t>
            </a:r>
            <a:r>
              <a:rPr lang="en-US" u="sng" dirty="0">
                <a:latin typeface="Arial"/>
                <a:cs typeface="Arial"/>
              </a:rPr>
              <a:t> </a:t>
            </a:r>
            <a:r>
              <a:rPr lang="en-US" u="sng" dirty="0" err="1">
                <a:latin typeface="Arial"/>
                <a:cs typeface="Arial"/>
              </a:rPr>
              <a:t>Stabilit</a:t>
            </a:r>
            <a:r>
              <a:rPr lang="en-BE" u="sng" dirty="0" err="1">
                <a:latin typeface="Arial"/>
                <a:cs typeface="Arial"/>
              </a:rPr>
              <a:t>é</a:t>
            </a:r>
            <a:endParaRPr lang="en-US" u="sng" dirty="0" err="1">
              <a:latin typeface="Arial"/>
              <a:cs typeface="Arial"/>
            </a:endParaRPr>
          </a:p>
          <a:p>
            <a:pPr marL="461645" lvl="1" fontAlgn="base"/>
            <a:r>
              <a:rPr lang="en-US" dirty="0">
                <a:latin typeface="Arial"/>
                <a:cs typeface="Arial"/>
              </a:rPr>
              <a:t>VICH GL51 - </a:t>
            </a:r>
            <a:r>
              <a:rPr lang="en-US" dirty="0" err="1">
                <a:latin typeface="Arial"/>
                <a:cs typeface="Arial"/>
              </a:rPr>
              <a:t>F</a:t>
            </a:r>
            <a:r>
              <a:rPr lang="en-BE" dirty="0" err="1">
                <a:latin typeface="Arial"/>
                <a:cs typeface="Arial"/>
              </a:rPr>
              <a:t>év</a:t>
            </a:r>
            <a:r>
              <a:rPr lang="fr-BE" dirty="0">
                <a:latin typeface="Arial"/>
                <a:cs typeface="Arial"/>
              </a:rPr>
              <a:t>r</a:t>
            </a:r>
            <a:r>
              <a:rPr lang="en-BE" dirty="0" err="1">
                <a:latin typeface="Arial"/>
                <a:cs typeface="Arial"/>
              </a:rPr>
              <a:t>i</a:t>
            </a:r>
            <a:r>
              <a:rPr lang="fr-BE" dirty="0">
                <a:latin typeface="Arial"/>
                <a:cs typeface="Arial"/>
              </a:rPr>
              <a:t>e</a:t>
            </a:r>
            <a:r>
              <a:rPr lang="en-BE" dirty="0">
                <a:latin typeface="Arial"/>
                <a:cs typeface="Arial"/>
              </a:rPr>
              <a:t>r</a:t>
            </a:r>
            <a:r>
              <a:rPr lang="en-US" dirty="0">
                <a:latin typeface="Arial"/>
                <a:cs typeface="Arial"/>
              </a:rPr>
              <a:t> 2014</a:t>
            </a:r>
          </a:p>
          <a:p>
            <a:endParaRPr lang="en-GB" dirty="0"/>
          </a:p>
        </p:txBody>
      </p:sp>
    </p:spTree>
    <p:extLst>
      <p:ext uri="{BB962C8B-B14F-4D97-AF65-F5344CB8AC3E}">
        <p14:creationId xmlns:p14="http://schemas.microsoft.com/office/powerpoint/2010/main" val="1706398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0D1DF73-5703-4227-8431-0E4B808AB6E7}"/>
              </a:ext>
            </a:extLst>
          </p:cNvPr>
          <p:cNvSpPr txBox="1">
            <a:spLocks noGrp="1"/>
          </p:cNvSpPr>
          <p:nvPr>
            <p:ph type="body" sz="quarter" idx="10"/>
          </p:nvPr>
        </p:nvSpPr>
        <p:spPr>
          <a:xfrm>
            <a:off x="642191" y="219596"/>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BE" b="1" dirty="0"/>
              <a:t>D</a:t>
            </a:r>
            <a:r>
              <a:rPr lang="fr-BE" b="1" dirty="0"/>
              <a:t>i</a:t>
            </a:r>
            <a:r>
              <a:rPr lang="en-BE" b="1" dirty="0"/>
              <a:t>r</a:t>
            </a:r>
            <a:r>
              <a:rPr lang="fr-BE" b="1" dirty="0"/>
              <a:t>e</a:t>
            </a:r>
            <a:r>
              <a:rPr lang="en-BE" b="1" dirty="0"/>
              <a:t>c</a:t>
            </a:r>
            <a:r>
              <a:rPr lang="fr-BE" b="1" dirty="0"/>
              <a:t>t</a:t>
            </a:r>
            <a:r>
              <a:rPr lang="en-BE" b="1" dirty="0" err="1"/>
              <a:t>i</a:t>
            </a:r>
            <a:r>
              <a:rPr lang="fr-BE" b="1" dirty="0"/>
              <a:t>v</a:t>
            </a:r>
            <a:r>
              <a:rPr lang="en-BE" b="1" dirty="0"/>
              <a:t>e</a:t>
            </a:r>
            <a:r>
              <a:rPr lang="fr-BE" b="1" dirty="0"/>
              <a:t>s</a:t>
            </a:r>
            <a:r>
              <a:rPr lang="en-BE" b="1" dirty="0"/>
              <a:t> </a:t>
            </a:r>
            <a:r>
              <a:rPr lang="fr-BE" b="1" dirty="0"/>
              <a:t>Q</a:t>
            </a:r>
            <a:r>
              <a:rPr lang="en-BE" b="1" dirty="0"/>
              <a:t>u</a:t>
            </a:r>
            <a:r>
              <a:rPr lang="fr-BE" b="1" dirty="0"/>
              <a:t>a</a:t>
            </a:r>
            <a:r>
              <a:rPr lang="en-BE" b="1" dirty="0"/>
              <a:t>l</a:t>
            </a:r>
            <a:r>
              <a:rPr lang="fr-BE" b="1" dirty="0"/>
              <a:t>i</a:t>
            </a:r>
            <a:r>
              <a:rPr lang="en-BE" b="1" dirty="0"/>
              <a:t>t</a:t>
            </a:r>
            <a:r>
              <a:rPr lang="fr-BE" b="1" dirty="0"/>
              <a:t>é</a:t>
            </a:r>
            <a:r>
              <a:rPr lang="en-BE" b="1" dirty="0"/>
              <a:t> </a:t>
            </a:r>
            <a:r>
              <a:rPr lang="fr-BE" b="1" dirty="0"/>
              <a:t>d</a:t>
            </a:r>
            <a:r>
              <a:rPr lang="en-BE" b="1" dirty="0"/>
              <a:t>u </a:t>
            </a:r>
            <a:r>
              <a:rPr lang="fr-BE" b="1" dirty="0"/>
              <a:t>VICH</a:t>
            </a:r>
            <a:endParaRPr lang="en-GB" b="1" dirty="0"/>
          </a:p>
        </p:txBody>
      </p:sp>
      <p:sp>
        <p:nvSpPr>
          <p:cNvPr id="3" name="Text Placeholder 2">
            <a:extLst>
              <a:ext uri="{FF2B5EF4-FFF2-40B4-BE49-F238E27FC236}">
                <a16:creationId xmlns:a16="http://schemas.microsoft.com/office/drawing/2014/main" id="{FE5CF2F6-C52B-4461-8A76-728381BA5CA2}"/>
              </a:ext>
            </a:extLst>
          </p:cNvPr>
          <p:cNvSpPr>
            <a:spLocks noGrp="1"/>
          </p:cNvSpPr>
          <p:nvPr>
            <p:ph type="body" sz="quarter" idx="11"/>
          </p:nvPr>
        </p:nvSpPr>
        <p:spPr>
          <a:xfrm>
            <a:off x="1023938" y="1506538"/>
            <a:ext cx="8335962" cy="4419600"/>
          </a:xfrm>
        </p:spPr>
        <p:txBody>
          <a:bodyPr anchor="t"/>
          <a:lstStyle/>
          <a:p>
            <a:pPr marL="0" indent="0" fontAlgn="base">
              <a:buNone/>
            </a:pPr>
            <a:r>
              <a:rPr lang="en-GB" sz="2400" dirty="0">
                <a:latin typeface="Arial"/>
                <a:cs typeface="Arial"/>
              </a:rPr>
              <a:t>4. </a:t>
            </a:r>
            <a:r>
              <a:rPr lang="en-GB" sz="2400" dirty="0" err="1">
                <a:latin typeface="Arial"/>
                <a:cs typeface="Arial"/>
              </a:rPr>
              <a:t>Sp</a:t>
            </a:r>
            <a:r>
              <a:rPr lang="en-BE" sz="2400" dirty="0" err="1">
                <a:latin typeface="Arial"/>
                <a:cs typeface="Arial"/>
              </a:rPr>
              <a:t>é</a:t>
            </a:r>
            <a:r>
              <a:rPr lang="en-GB" sz="2400" dirty="0" err="1">
                <a:latin typeface="Arial"/>
                <a:cs typeface="Arial"/>
              </a:rPr>
              <a:t>cifications</a:t>
            </a:r>
            <a:endParaRPr lang="en-GB" u="sng" dirty="0">
              <a:latin typeface="Arial"/>
              <a:cs typeface="Arial"/>
            </a:endParaRPr>
          </a:p>
          <a:p>
            <a:pPr fontAlgn="base"/>
            <a:r>
              <a:rPr lang="en-BE" u="sng" dirty="0" err="1">
                <a:latin typeface="Arial"/>
                <a:cs typeface="Arial"/>
              </a:rPr>
              <a:t>Modalité</a:t>
            </a:r>
            <a:r>
              <a:rPr lang="fr-BE" u="sng" dirty="0">
                <a:latin typeface="Arial"/>
                <a:cs typeface="Arial"/>
              </a:rPr>
              <a:t>s</a:t>
            </a:r>
            <a:r>
              <a:rPr lang="en-BE" u="sng" dirty="0">
                <a:latin typeface="Arial"/>
                <a:cs typeface="Arial"/>
              </a:rPr>
              <a:t> de Test</a:t>
            </a:r>
            <a:r>
              <a:rPr lang="en-GB" u="sng" dirty="0">
                <a:latin typeface="Arial"/>
                <a:cs typeface="Arial"/>
              </a:rPr>
              <a:t> </a:t>
            </a:r>
            <a:r>
              <a:rPr lang="en-BE" u="sng" dirty="0">
                <a:latin typeface="Arial"/>
                <a:cs typeface="Arial"/>
              </a:rPr>
              <a:t>e</a:t>
            </a:r>
            <a:r>
              <a:rPr lang="fr-BE" u="sng" dirty="0">
                <a:latin typeface="Arial"/>
                <a:cs typeface="Arial"/>
              </a:rPr>
              <a:t>t</a:t>
            </a:r>
            <a:r>
              <a:rPr lang="en-GB" u="sng" dirty="0">
                <a:latin typeface="Arial"/>
                <a:cs typeface="Arial"/>
              </a:rPr>
              <a:t> </a:t>
            </a:r>
            <a:r>
              <a:rPr lang="en-GB" u="sng" dirty="0" err="1">
                <a:latin typeface="Arial"/>
                <a:cs typeface="Arial"/>
              </a:rPr>
              <a:t>Crit</a:t>
            </a:r>
            <a:r>
              <a:rPr lang="en-BE" u="sng" dirty="0" err="1">
                <a:latin typeface="Arial"/>
                <a:cs typeface="Arial"/>
              </a:rPr>
              <a:t>è</a:t>
            </a:r>
            <a:r>
              <a:rPr lang="fr-BE" u="sng" dirty="0">
                <a:latin typeface="Arial"/>
                <a:cs typeface="Arial"/>
              </a:rPr>
              <a:t>r</a:t>
            </a:r>
            <a:r>
              <a:rPr lang="en-BE" u="sng" dirty="0">
                <a:latin typeface="Arial"/>
                <a:cs typeface="Arial"/>
              </a:rPr>
              <a:t>e</a:t>
            </a:r>
            <a:r>
              <a:rPr lang="en-GB" u="sng" dirty="0">
                <a:latin typeface="Arial"/>
                <a:cs typeface="Arial"/>
              </a:rPr>
              <a:t> </a:t>
            </a:r>
            <a:r>
              <a:rPr lang="en-BE" u="sng" dirty="0" err="1">
                <a:latin typeface="Arial"/>
                <a:cs typeface="Arial"/>
              </a:rPr>
              <a:t>d’</a:t>
            </a:r>
            <a:r>
              <a:rPr lang="en-GB" u="sng" dirty="0" err="1">
                <a:latin typeface="Arial"/>
                <a:cs typeface="Arial"/>
              </a:rPr>
              <a:t>Accepta</a:t>
            </a:r>
            <a:r>
              <a:rPr lang="en-BE" u="sng" dirty="0" err="1">
                <a:latin typeface="Arial"/>
                <a:cs typeface="Arial"/>
              </a:rPr>
              <a:t>t</a:t>
            </a:r>
            <a:r>
              <a:rPr lang="fr-BE" u="sng" dirty="0">
                <a:latin typeface="Arial"/>
                <a:cs typeface="Arial"/>
              </a:rPr>
              <a:t>i</a:t>
            </a:r>
            <a:r>
              <a:rPr lang="en-BE" u="sng" dirty="0">
                <a:latin typeface="Arial"/>
                <a:cs typeface="Arial"/>
              </a:rPr>
              <a:t>o</a:t>
            </a:r>
            <a:r>
              <a:rPr lang="fr-BE" u="sng" dirty="0">
                <a:latin typeface="Arial"/>
                <a:cs typeface="Arial"/>
              </a:rPr>
              <a:t>n</a:t>
            </a:r>
            <a:r>
              <a:rPr lang="en-GB" u="sng" dirty="0">
                <a:latin typeface="Arial"/>
                <a:cs typeface="Arial"/>
              </a:rPr>
              <a:t> p</a:t>
            </a:r>
            <a:r>
              <a:rPr lang="en-BE" u="sng" dirty="0">
                <a:latin typeface="Arial"/>
                <a:cs typeface="Arial"/>
              </a:rPr>
              <a:t>our </a:t>
            </a:r>
            <a:r>
              <a:rPr lang="fr-BE" u="sng" dirty="0">
                <a:latin typeface="Arial"/>
                <a:cs typeface="Arial"/>
              </a:rPr>
              <a:t>L</a:t>
            </a:r>
            <a:r>
              <a:rPr lang="en-BE" u="sng" dirty="0">
                <a:latin typeface="Arial"/>
                <a:cs typeface="Arial"/>
              </a:rPr>
              <a:t>es Nouveaux </a:t>
            </a:r>
            <a:r>
              <a:rPr lang="en-BE" u="sng" dirty="0" err="1">
                <a:latin typeface="Arial"/>
                <a:cs typeface="Arial"/>
              </a:rPr>
              <a:t>Produits</a:t>
            </a:r>
            <a:r>
              <a:rPr lang="en-BE" u="sng" dirty="0">
                <a:latin typeface="Arial"/>
                <a:cs typeface="Arial"/>
              </a:rPr>
              <a:t> </a:t>
            </a:r>
            <a:r>
              <a:rPr lang="en-BE" u="sng" dirty="0" err="1">
                <a:latin typeface="Arial"/>
                <a:cs typeface="Arial"/>
              </a:rPr>
              <a:t>Médicinaux</a:t>
            </a:r>
            <a:r>
              <a:rPr lang="en-BE" u="sng" dirty="0">
                <a:latin typeface="Arial"/>
                <a:cs typeface="Arial"/>
              </a:rPr>
              <a:t> et Substances </a:t>
            </a:r>
            <a:r>
              <a:rPr lang="en-BE" u="sng" dirty="0" err="1">
                <a:latin typeface="Arial"/>
                <a:cs typeface="Arial"/>
              </a:rPr>
              <a:t>Médicamenteuses</a:t>
            </a:r>
            <a:r>
              <a:rPr lang="en-BE" u="sng" dirty="0">
                <a:latin typeface="Arial"/>
                <a:cs typeface="Arial"/>
              </a:rPr>
              <a:t> </a:t>
            </a:r>
            <a:r>
              <a:rPr lang="en-BE" u="sng" dirty="0" err="1">
                <a:latin typeface="Arial"/>
                <a:cs typeface="Arial"/>
              </a:rPr>
              <a:t>Vétérinaires</a:t>
            </a:r>
            <a:r>
              <a:rPr lang="en-GB" u="sng" dirty="0">
                <a:latin typeface="Arial"/>
                <a:cs typeface="Arial"/>
              </a:rPr>
              <a:t>: Substances</a:t>
            </a:r>
            <a:r>
              <a:rPr lang="en-BE" u="sng" dirty="0">
                <a:latin typeface="Arial"/>
                <a:cs typeface="Arial"/>
              </a:rPr>
              <a:t> </a:t>
            </a:r>
            <a:r>
              <a:rPr lang="fr-BE" u="sng" dirty="0">
                <a:latin typeface="Arial"/>
                <a:cs typeface="Arial"/>
              </a:rPr>
              <a:t>C</a:t>
            </a:r>
            <a:r>
              <a:rPr lang="en-BE" u="sng" dirty="0">
                <a:latin typeface="Arial"/>
                <a:cs typeface="Arial"/>
              </a:rPr>
              <a:t>h</a:t>
            </a:r>
            <a:r>
              <a:rPr lang="fr-BE" u="sng" dirty="0">
                <a:latin typeface="Arial"/>
                <a:cs typeface="Arial"/>
              </a:rPr>
              <a:t>i</a:t>
            </a:r>
            <a:r>
              <a:rPr lang="en-BE" u="sng" dirty="0">
                <a:latin typeface="Arial"/>
                <a:cs typeface="Arial"/>
              </a:rPr>
              <a:t>m</a:t>
            </a:r>
            <a:r>
              <a:rPr lang="fr-BE" u="sng" dirty="0">
                <a:latin typeface="Arial"/>
                <a:cs typeface="Arial"/>
              </a:rPr>
              <a:t>i</a:t>
            </a:r>
            <a:r>
              <a:rPr lang="en-BE" u="sng" dirty="0">
                <a:latin typeface="Arial"/>
                <a:cs typeface="Arial"/>
              </a:rPr>
              <a:t>q</a:t>
            </a:r>
            <a:r>
              <a:rPr lang="fr-BE" u="sng" dirty="0">
                <a:latin typeface="Arial"/>
                <a:cs typeface="Arial"/>
              </a:rPr>
              <a:t>u</a:t>
            </a:r>
            <a:r>
              <a:rPr lang="en-BE" u="sng" dirty="0">
                <a:latin typeface="Arial"/>
                <a:cs typeface="Arial"/>
              </a:rPr>
              <a:t>e</a:t>
            </a:r>
            <a:r>
              <a:rPr lang="fr-BE" u="sng" dirty="0">
                <a:latin typeface="Arial"/>
                <a:cs typeface="Arial"/>
              </a:rPr>
              <a:t>s</a:t>
            </a:r>
            <a:r>
              <a:rPr lang="en-GB" u="sng" dirty="0">
                <a:latin typeface="Arial"/>
                <a:cs typeface="Arial"/>
              </a:rPr>
              <a:t> + </a:t>
            </a:r>
            <a:r>
              <a:rPr lang="en-BE" u="sng" dirty="0">
                <a:latin typeface="Arial"/>
                <a:cs typeface="Arial"/>
              </a:rPr>
              <a:t>Arbre </a:t>
            </a:r>
            <a:r>
              <a:rPr lang="en-GB" u="sng" dirty="0" err="1">
                <a:latin typeface="Arial"/>
                <a:cs typeface="Arial"/>
              </a:rPr>
              <a:t>D</a:t>
            </a:r>
            <a:r>
              <a:rPr lang="en-BE" u="sng" dirty="0" err="1">
                <a:latin typeface="Arial"/>
                <a:cs typeface="Arial"/>
              </a:rPr>
              <a:t>é</a:t>
            </a:r>
            <a:r>
              <a:rPr lang="en-GB" u="sng" dirty="0" err="1">
                <a:latin typeface="Arial"/>
                <a:cs typeface="Arial"/>
              </a:rPr>
              <a:t>cision</a:t>
            </a:r>
            <a:r>
              <a:rPr lang="en-BE" u="sng" dirty="0" err="1">
                <a:latin typeface="Arial"/>
                <a:cs typeface="Arial"/>
              </a:rPr>
              <a:t>n</a:t>
            </a:r>
            <a:r>
              <a:rPr lang="fr-BE" u="sng" dirty="0">
                <a:latin typeface="Arial"/>
                <a:cs typeface="Arial"/>
              </a:rPr>
              <a:t>e</a:t>
            </a:r>
            <a:r>
              <a:rPr lang="en-BE" u="sng" dirty="0">
                <a:latin typeface="Arial"/>
                <a:cs typeface="Arial"/>
              </a:rPr>
              <a:t>l</a:t>
            </a:r>
            <a:r>
              <a:rPr lang="en-GB" u="sng" dirty="0">
                <a:latin typeface="Arial"/>
                <a:cs typeface="Arial"/>
              </a:rPr>
              <a:t> </a:t>
            </a:r>
            <a:endParaRPr lang="en-GB" u="sng" dirty="0"/>
          </a:p>
          <a:p>
            <a:pPr marL="461645" lvl="1" fontAlgn="base"/>
            <a:r>
              <a:rPr lang="en-GB" dirty="0"/>
              <a:t>VICH GL39 - </a:t>
            </a:r>
            <a:r>
              <a:rPr lang="en-GB" dirty="0" err="1"/>
              <a:t>Novembr</a:t>
            </a:r>
            <a:r>
              <a:rPr lang="en-BE" dirty="0"/>
              <a:t>e</a:t>
            </a:r>
            <a:r>
              <a:rPr lang="en-GB" dirty="0"/>
              <a:t> 2006</a:t>
            </a:r>
          </a:p>
          <a:p>
            <a:pPr fontAlgn="base"/>
            <a:r>
              <a:rPr lang="en-BE" u="sng" dirty="0">
                <a:latin typeface="Arial"/>
                <a:cs typeface="Arial"/>
              </a:rPr>
              <a:t>Arbre</a:t>
            </a:r>
            <a:r>
              <a:rPr lang="en-GB" u="sng" dirty="0">
                <a:latin typeface="Arial"/>
                <a:cs typeface="Arial"/>
              </a:rPr>
              <a:t>s</a:t>
            </a:r>
            <a:r>
              <a:rPr lang="en-BE" u="sng" dirty="0">
                <a:latin typeface="Arial"/>
                <a:cs typeface="Arial"/>
              </a:rPr>
              <a:t> </a:t>
            </a:r>
            <a:r>
              <a:rPr lang="fr-BE" u="sng" dirty="0">
                <a:latin typeface="Arial"/>
                <a:cs typeface="Arial"/>
              </a:rPr>
              <a:t>D</a:t>
            </a:r>
            <a:r>
              <a:rPr lang="en-BE" u="sng" dirty="0">
                <a:latin typeface="Arial"/>
                <a:cs typeface="Arial"/>
              </a:rPr>
              <a:t>é</a:t>
            </a:r>
            <a:r>
              <a:rPr lang="fr-BE" u="sng" dirty="0">
                <a:latin typeface="Arial"/>
                <a:cs typeface="Arial"/>
              </a:rPr>
              <a:t>c</a:t>
            </a:r>
            <a:r>
              <a:rPr lang="en-BE" u="sng" dirty="0" err="1">
                <a:latin typeface="Arial"/>
                <a:cs typeface="Arial"/>
              </a:rPr>
              <a:t>i</a:t>
            </a:r>
            <a:r>
              <a:rPr lang="fr-BE" u="sng" dirty="0">
                <a:latin typeface="Arial"/>
                <a:cs typeface="Arial"/>
              </a:rPr>
              <a:t>s</a:t>
            </a:r>
            <a:r>
              <a:rPr lang="en-BE" u="sng" dirty="0" err="1">
                <a:latin typeface="Arial"/>
                <a:cs typeface="Arial"/>
              </a:rPr>
              <a:t>i</a:t>
            </a:r>
            <a:r>
              <a:rPr lang="fr-BE" u="sng" dirty="0">
                <a:latin typeface="Arial"/>
                <a:cs typeface="Arial"/>
              </a:rPr>
              <a:t>o</a:t>
            </a:r>
            <a:r>
              <a:rPr lang="en-BE" u="sng" dirty="0">
                <a:latin typeface="Arial"/>
                <a:cs typeface="Arial"/>
              </a:rPr>
              <a:t>n</a:t>
            </a:r>
            <a:r>
              <a:rPr lang="fr-BE" u="sng" dirty="0">
                <a:latin typeface="Arial"/>
                <a:cs typeface="Arial"/>
              </a:rPr>
              <a:t>n</a:t>
            </a:r>
            <a:r>
              <a:rPr lang="en-BE" u="sng" dirty="0">
                <a:latin typeface="Arial"/>
                <a:cs typeface="Arial"/>
              </a:rPr>
              <a:t>e</a:t>
            </a:r>
            <a:r>
              <a:rPr lang="fr-BE" u="sng" dirty="0">
                <a:latin typeface="Arial"/>
                <a:cs typeface="Arial"/>
              </a:rPr>
              <a:t>l</a:t>
            </a:r>
            <a:endParaRPr lang="en-GB" u="sng" dirty="0">
              <a:latin typeface="Arial"/>
              <a:cs typeface="Arial"/>
            </a:endParaRPr>
          </a:p>
          <a:p>
            <a:pPr marL="461645" lvl="1" fontAlgn="base"/>
            <a:r>
              <a:rPr lang="en-GB" dirty="0"/>
              <a:t>VICH GL39 </a:t>
            </a:r>
          </a:p>
          <a:p>
            <a:endParaRPr lang="en-GB" dirty="0"/>
          </a:p>
        </p:txBody>
      </p:sp>
      <p:pic>
        <p:nvPicPr>
          <p:cNvPr id="5" name="Picture 4">
            <a:extLst>
              <a:ext uri="{FF2B5EF4-FFF2-40B4-BE49-F238E27FC236}">
                <a16:creationId xmlns:a16="http://schemas.microsoft.com/office/drawing/2014/main" id="{5FC6A7BF-4924-4608-B9BA-17FD8E3C583C}"/>
              </a:ext>
            </a:extLst>
          </p:cNvPr>
          <p:cNvPicPr>
            <a:picLocks noChangeAspect="1"/>
          </p:cNvPicPr>
          <p:nvPr/>
        </p:nvPicPr>
        <p:blipFill>
          <a:blip r:embed="rId2"/>
          <a:stretch>
            <a:fillRect/>
          </a:stretch>
        </p:blipFill>
        <p:spPr>
          <a:xfrm>
            <a:off x="1323974" y="3940803"/>
            <a:ext cx="1724025" cy="2176368"/>
          </a:xfrm>
          <a:prstGeom prst="rect">
            <a:avLst/>
          </a:prstGeom>
        </p:spPr>
      </p:pic>
    </p:spTree>
    <p:extLst>
      <p:ext uri="{BB962C8B-B14F-4D97-AF65-F5344CB8AC3E}">
        <p14:creationId xmlns:p14="http://schemas.microsoft.com/office/powerpoint/2010/main" val="1644368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48B7A8-F8F6-43F7-AE7A-532F67D8B22E}"/>
              </a:ext>
            </a:extLst>
          </p:cNvPr>
          <p:cNvSpPr>
            <a:spLocks noGrp="1"/>
          </p:cNvSpPr>
          <p:nvPr>
            <p:ph type="body" sz="quarter" idx="10"/>
          </p:nvPr>
        </p:nvSpPr>
        <p:spPr/>
        <p:txBody>
          <a:bodyPr/>
          <a:lstStyle/>
          <a:p>
            <a:r>
              <a:rPr lang="en-BE" b="1" dirty="0"/>
              <a:t>D</a:t>
            </a:r>
            <a:r>
              <a:rPr lang="fr-BE" b="1" dirty="0"/>
              <a:t>i</a:t>
            </a:r>
            <a:r>
              <a:rPr lang="en-BE" b="1" dirty="0"/>
              <a:t>r</a:t>
            </a:r>
            <a:r>
              <a:rPr lang="fr-BE" b="1" dirty="0"/>
              <a:t>e</a:t>
            </a:r>
            <a:r>
              <a:rPr lang="en-BE" b="1" dirty="0"/>
              <a:t>c</a:t>
            </a:r>
            <a:r>
              <a:rPr lang="fr-BE" b="1" dirty="0"/>
              <a:t>t</a:t>
            </a:r>
            <a:r>
              <a:rPr lang="en-BE" b="1" dirty="0" err="1"/>
              <a:t>i</a:t>
            </a:r>
            <a:r>
              <a:rPr lang="fr-BE" b="1" dirty="0"/>
              <a:t>v</a:t>
            </a:r>
            <a:r>
              <a:rPr lang="en-BE" b="1" dirty="0"/>
              <a:t>e</a:t>
            </a:r>
            <a:r>
              <a:rPr lang="fr-BE" b="1" dirty="0"/>
              <a:t>s</a:t>
            </a:r>
            <a:r>
              <a:rPr lang="en-BE" b="1" dirty="0"/>
              <a:t> </a:t>
            </a:r>
            <a:r>
              <a:rPr lang="fr-BE" b="1" dirty="0" err="1"/>
              <a:t>Stabilit</a:t>
            </a:r>
            <a:r>
              <a:rPr lang="en-BE" b="1" dirty="0"/>
              <a:t>é</a:t>
            </a:r>
            <a:r>
              <a:rPr lang="fr-BE" b="1" dirty="0"/>
              <a:t> </a:t>
            </a:r>
            <a:endParaRPr lang="en-GB" b="1" dirty="0"/>
          </a:p>
        </p:txBody>
      </p:sp>
    </p:spTree>
    <p:extLst>
      <p:ext uri="{BB962C8B-B14F-4D97-AF65-F5344CB8AC3E}">
        <p14:creationId xmlns:p14="http://schemas.microsoft.com/office/powerpoint/2010/main" val="772436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270058" y="207189"/>
            <a:ext cx="7616665" cy="519112"/>
          </a:xfrm>
        </p:spPr>
        <p:txBody>
          <a:bodyPr/>
          <a:lstStyle/>
          <a:p>
            <a:r>
              <a:rPr lang="en-BE" dirty="0"/>
              <a:t>Directive</a:t>
            </a:r>
            <a:r>
              <a:rPr lang="fr-BE" dirty="0"/>
              <a:t>s</a:t>
            </a:r>
            <a:r>
              <a:rPr lang="en-BE" dirty="0"/>
              <a:t> St</a:t>
            </a:r>
            <a:r>
              <a:rPr lang="fr-BE" dirty="0"/>
              <a:t>a</a:t>
            </a:r>
            <a:r>
              <a:rPr lang="en-BE" dirty="0"/>
              <a:t>b</a:t>
            </a:r>
            <a:r>
              <a:rPr lang="fr-BE" dirty="0"/>
              <a:t>i</a:t>
            </a:r>
            <a:r>
              <a:rPr lang="en-BE" dirty="0"/>
              <a:t>l</a:t>
            </a:r>
            <a:r>
              <a:rPr lang="fr-BE" dirty="0"/>
              <a:t>i</a:t>
            </a:r>
            <a:r>
              <a:rPr lang="en-BE" dirty="0"/>
              <a:t>t</a:t>
            </a:r>
            <a:r>
              <a:rPr lang="fr-BE" dirty="0"/>
              <a:t>é</a:t>
            </a:r>
            <a:r>
              <a:rPr lang="en-BE" dirty="0"/>
              <a:t> </a:t>
            </a:r>
            <a:r>
              <a:rPr lang="en-GB" dirty="0"/>
              <a:t>VICH : </a:t>
            </a:r>
            <a:r>
              <a:rPr lang="en-BE" dirty="0"/>
              <a:t>O</a:t>
            </a:r>
            <a:r>
              <a:rPr lang="en-GB" dirty="0" err="1"/>
              <a:t>bjecti</a:t>
            </a:r>
            <a:r>
              <a:rPr lang="en-BE" dirty="0"/>
              <a:t>f</a:t>
            </a:r>
            <a:endParaRPr lang="en-GB" dirty="0"/>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383848" y="1061321"/>
            <a:ext cx="8301045" cy="4871156"/>
          </a:xfrm>
        </p:spPr>
        <p:txBody>
          <a:bodyPr anchor="t"/>
          <a:lstStyle/>
          <a:p>
            <a:pPr marL="0" indent="0" algn="just">
              <a:buNone/>
            </a:pPr>
            <a:r>
              <a:rPr lang="en-BE" sz="2400" dirty="0">
                <a:latin typeface="Arial"/>
                <a:cs typeface="Arial"/>
              </a:rPr>
              <a:t>Quel est</a:t>
            </a:r>
            <a:r>
              <a:rPr lang="en-GB" sz="2400" dirty="0">
                <a:latin typeface="Arial"/>
                <a:cs typeface="Arial"/>
              </a:rPr>
              <a:t> </a:t>
            </a:r>
            <a:r>
              <a:rPr lang="en-BE" sz="2400" dirty="0">
                <a:latin typeface="Arial"/>
                <a:cs typeface="Arial"/>
              </a:rPr>
              <a:t>l’</a:t>
            </a:r>
            <a:r>
              <a:rPr lang="en-GB" sz="2400" dirty="0" err="1">
                <a:latin typeface="Arial"/>
                <a:cs typeface="Arial"/>
              </a:rPr>
              <a:t>objecti</a:t>
            </a:r>
            <a:r>
              <a:rPr lang="en-BE" sz="2400" dirty="0">
                <a:latin typeface="Arial"/>
                <a:cs typeface="Arial"/>
              </a:rPr>
              <a:t>f</a:t>
            </a:r>
            <a:r>
              <a:rPr lang="en-GB" sz="2400" dirty="0">
                <a:latin typeface="Arial"/>
                <a:cs typeface="Arial"/>
              </a:rPr>
              <a:t> </a:t>
            </a:r>
            <a:r>
              <a:rPr lang="en-BE" sz="2400" dirty="0">
                <a:latin typeface="Arial"/>
                <a:cs typeface="Arial"/>
              </a:rPr>
              <a:t>d</a:t>
            </a:r>
            <a:r>
              <a:rPr lang="fr-BE" sz="2400" dirty="0">
                <a:latin typeface="Arial"/>
                <a:cs typeface="Arial"/>
              </a:rPr>
              <a:t>e</a:t>
            </a:r>
            <a:r>
              <a:rPr lang="en-BE" sz="2400" dirty="0">
                <a:latin typeface="Arial"/>
                <a:cs typeface="Arial"/>
              </a:rPr>
              <a:t>s</a:t>
            </a:r>
            <a:r>
              <a:rPr lang="en-GB" sz="2400" dirty="0">
                <a:latin typeface="Arial"/>
                <a:cs typeface="Arial"/>
              </a:rPr>
              <a:t> </a:t>
            </a:r>
            <a:r>
              <a:rPr lang="fr-BE" sz="2400" dirty="0">
                <a:latin typeface="Arial"/>
                <a:cs typeface="Arial"/>
              </a:rPr>
              <a:t>d</a:t>
            </a:r>
            <a:r>
              <a:rPr lang="en-BE" sz="2400" dirty="0">
                <a:latin typeface="Arial"/>
                <a:cs typeface="Arial"/>
              </a:rPr>
              <a:t>irective</a:t>
            </a:r>
            <a:r>
              <a:rPr lang="fr-BE" sz="2400" dirty="0">
                <a:latin typeface="Arial"/>
                <a:cs typeface="Arial"/>
              </a:rPr>
              <a:t>s</a:t>
            </a:r>
            <a:r>
              <a:rPr lang="en-BE" sz="2400" dirty="0">
                <a:latin typeface="Arial"/>
                <a:cs typeface="Arial"/>
              </a:rPr>
              <a:t> </a:t>
            </a:r>
            <a:r>
              <a:rPr lang="fr-BE" sz="2400" dirty="0">
                <a:latin typeface="Arial"/>
                <a:cs typeface="Arial"/>
              </a:rPr>
              <a:t>s</a:t>
            </a:r>
            <a:r>
              <a:rPr lang="en-BE" sz="2400" dirty="0">
                <a:latin typeface="Arial"/>
                <a:cs typeface="Arial"/>
              </a:rPr>
              <a:t>t</a:t>
            </a:r>
            <a:r>
              <a:rPr lang="fr-BE" sz="2400" dirty="0">
                <a:latin typeface="Arial"/>
                <a:cs typeface="Arial"/>
              </a:rPr>
              <a:t>a</a:t>
            </a:r>
            <a:r>
              <a:rPr lang="en-BE" sz="2400" dirty="0">
                <a:latin typeface="Arial"/>
                <a:cs typeface="Arial"/>
              </a:rPr>
              <a:t>b</a:t>
            </a:r>
            <a:r>
              <a:rPr lang="fr-BE" sz="2400" dirty="0">
                <a:latin typeface="Arial"/>
                <a:cs typeface="Arial"/>
              </a:rPr>
              <a:t>i</a:t>
            </a:r>
            <a:r>
              <a:rPr lang="en-BE" sz="2400" dirty="0">
                <a:latin typeface="Arial"/>
                <a:cs typeface="Arial"/>
              </a:rPr>
              <a:t>l</a:t>
            </a:r>
            <a:r>
              <a:rPr lang="fr-BE" sz="2400" dirty="0">
                <a:latin typeface="Arial"/>
                <a:cs typeface="Arial"/>
              </a:rPr>
              <a:t>i</a:t>
            </a:r>
            <a:r>
              <a:rPr lang="en-BE" sz="2400" dirty="0">
                <a:latin typeface="Arial"/>
                <a:cs typeface="Arial"/>
              </a:rPr>
              <a:t>t</a:t>
            </a:r>
            <a:r>
              <a:rPr lang="fr-BE" sz="2400" dirty="0">
                <a:latin typeface="Arial"/>
                <a:cs typeface="Arial"/>
              </a:rPr>
              <a:t>é</a:t>
            </a:r>
            <a:r>
              <a:rPr lang="en-BE" sz="2400" dirty="0">
                <a:latin typeface="Arial"/>
                <a:cs typeface="Arial"/>
              </a:rPr>
              <a:t> </a:t>
            </a:r>
            <a:r>
              <a:rPr lang="fr-BE" sz="2400" dirty="0">
                <a:latin typeface="Arial"/>
                <a:cs typeface="Arial"/>
              </a:rPr>
              <a:t>V</a:t>
            </a:r>
            <a:r>
              <a:rPr lang="en-BE" sz="2400" dirty="0">
                <a:latin typeface="Arial"/>
                <a:cs typeface="Arial"/>
              </a:rPr>
              <a:t>I</a:t>
            </a:r>
            <a:r>
              <a:rPr lang="fr-BE" sz="2400" dirty="0">
                <a:latin typeface="Arial"/>
                <a:cs typeface="Arial"/>
              </a:rPr>
              <a:t>C</a:t>
            </a:r>
            <a:r>
              <a:rPr lang="en-BE" sz="2400" dirty="0">
                <a:latin typeface="Arial"/>
                <a:cs typeface="Arial"/>
              </a:rPr>
              <a:t>H</a:t>
            </a:r>
            <a:r>
              <a:rPr lang="en-GB" sz="2400" dirty="0">
                <a:latin typeface="Arial"/>
                <a:cs typeface="Arial"/>
              </a:rPr>
              <a:t>?</a:t>
            </a:r>
          </a:p>
          <a:p>
            <a:pPr algn="just">
              <a:spcBef>
                <a:spcPts val="3000"/>
              </a:spcBef>
              <a:buFont typeface="Wingdings" panose="05000000000000000000" pitchFamily="2" charset="2"/>
              <a:buChar char="Ø"/>
            </a:pPr>
            <a:r>
              <a:rPr lang="en-US" dirty="0"/>
              <a:t> </a:t>
            </a:r>
            <a:r>
              <a:rPr lang="fr-FR" b="1" dirty="0"/>
              <a:t>Fournir des conseils pour la réalisation de</a:t>
            </a:r>
            <a:r>
              <a:rPr lang="en-BE" b="1" dirty="0"/>
              <a:t>s </a:t>
            </a:r>
            <a:r>
              <a:rPr lang="fr-FR" b="1" dirty="0"/>
              <a:t>étude</a:t>
            </a:r>
            <a:r>
              <a:rPr lang="en-BE" b="1" dirty="0"/>
              <a:t>s</a:t>
            </a:r>
            <a:r>
              <a:rPr lang="fr-FR" b="1" dirty="0"/>
              <a:t> de stabilité</a:t>
            </a:r>
            <a:r>
              <a:rPr lang="en-US" b="1" dirty="0"/>
              <a:t> </a:t>
            </a:r>
          </a:p>
          <a:p>
            <a:pPr marL="233045" lvl="1" indent="0" algn="just">
              <a:spcBef>
                <a:spcPts val="600"/>
              </a:spcBef>
              <a:buNone/>
            </a:pPr>
            <a:r>
              <a:rPr lang="en-BE" sz="1800" dirty="0">
                <a:latin typeface="Arial"/>
                <a:cs typeface="Arial"/>
              </a:rPr>
              <a:t>de </a:t>
            </a:r>
            <a:r>
              <a:rPr lang="en-US" sz="1800" dirty="0">
                <a:latin typeface="Arial"/>
                <a:cs typeface="Arial"/>
              </a:rPr>
              <a:t>n</a:t>
            </a:r>
            <a:r>
              <a:rPr lang="en-BE" sz="1800" dirty="0">
                <a:latin typeface="Arial"/>
                <a:cs typeface="Arial"/>
              </a:rPr>
              <a:t>o</a:t>
            </a:r>
            <a:r>
              <a:rPr lang="fr-BE" sz="1800" dirty="0">
                <a:latin typeface="Arial"/>
                <a:cs typeface="Arial"/>
              </a:rPr>
              <a:t>u</a:t>
            </a:r>
            <a:r>
              <a:rPr lang="en-BE" sz="1800" dirty="0">
                <a:latin typeface="Arial"/>
                <a:cs typeface="Arial"/>
              </a:rPr>
              <a:t>v</a:t>
            </a:r>
            <a:r>
              <a:rPr lang="fr-BE" sz="1800" dirty="0">
                <a:latin typeface="Arial"/>
                <a:cs typeface="Arial"/>
              </a:rPr>
              <a:t>e</a:t>
            </a:r>
            <a:r>
              <a:rPr lang="en-BE" sz="1800" dirty="0">
                <a:latin typeface="Arial"/>
                <a:cs typeface="Arial"/>
              </a:rPr>
              <a:t>a</a:t>
            </a:r>
            <a:r>
              <a:rPr lang="fr-BE" sz="1800" dirty="0">
                <a:latin typeface="Arial"/>
                <a:cs typeface="Arial"/>
              </a:rPr>
              <a:t>u</a:t>
            </a:r>
            <a:r>
              <a:rPr lang="en-BE" sz="1800" dirty="0">
                <a:latin typeface="Arial"/>
                <a:cs typeface="Arial"/>
              </a:rPr>
              <a:t>x </a:t>
            </a:r>
            <a:r>
              <a:rPr lang="en-BE" sz="1800" dirty="0" err="1">
                <a:latin typeface="Arial"/>
                <a:cs typeface="Arial"/>
              </a:rPr>
              <a:t>produits</a:t>
            </a:r>
            <a:r>
              <a:rPr lang="en-BE" sz="1800" dirty="0">
                <a:latin typeface="Arial"/>
                <a:cs typeface="Arial"/>
              </a:rPr>
              <a:t> </a:t>
            </a:r>
            <a:r>
              <a:rPr lang="fr-BE" sz="1800" dirty="0">
                <a:latin typeface="Arial"/>
                <a:cs typeface="Arial"/>
              </a:rPr>
              <a:t>m</a:t>
            </a:r>
            <a:r>
              <a:rPr lang="en-BE" sz="1800" dirty="0">
                <a:latin typeface="Arial"/>
                <a:cs typeface="Arial"/>
              </a:rPr>
              <a:t>é</a:t>
            </a:r>
            <a:r>
              <a:rPr lang="fr-BE" sz="1800" dirty="0">
                <a:latin typeface="Arial"/>
                <a:cs typeface="Arial"/>
              </a:rPr>
              <a:t>d</a:t>
            </a:r>
            <a:r>
              <a:rPr lang="en-BE" sz="1800" dirty="0" err="1">
                <a:latin typeface="Arial"/>
                <a:cs typeface="Arial"/>
              </a:rPr>
              <a:t>i</a:t>
            </a:r>
            <a:r>
              <a:rPr lang="fr-BE" sz="1800" dirty="0">
                <a:latin typeface="Arial"/>
                <a:cs typeface="Arial"/>
              </a:rPr>
              <a:t>c</a:t>
            </a:r>
            <a:r>
              <a:rPr lang="en-BE" sz="1800" dirty="0" err="1">
                <a:latin typeface="Arial"/>
                <a:cs typeface="Arial"/>
              </a:rPr>
              <a:t>i</a:t>
            </a:r>
            <a:r>
              <a:rPr lang="fr-BE" sz="1800" dirty="0">
                <a:latin typeface="Arial"/>
                <a:cs typeface="Arial"/>
              </a:rPr>
              <a:t>n</a:t>
            </a:r>
            <a:r>
              <a:rPr lang="en-BE" sz="1800" dirty="0">
                <a:latin typeface="Arial"/>
                <a:cs typeface="Arial"/>
              </a:rPr>
              <a:t>a</a:t>
            </a:r>
            <a:r>
              <a:rPr lang="fr-BE" sz="1800" dirty="0">
                <a:latin typeface="Arial"/>
                <a:cs typeface="Arial"/>
              </a:rPr>
              <a:t>u</a:t>
            </a:r>
            <a:r>
              <a:rPr lang="en-BE" sz="1800" dirty="0">
                <a:latin typeface="Arial"/>
                <a:cs typeface="Arial"/>
              </a:rPr>
              <a:t>x</a:t>
            </a:r>
            <a:r>
              <a:rPr lang="en-US" sz="1800" dirty="0">
                <a:latin typeface="Arial"/>
                <a:cs typeface="Arial"/>
              </a:rPr>
              <a:t> </a:t>
            </a:r>
            <a:r>
              <a:rPr lang="en-US" sz="1800" dirty="0" err="1">
                <a:latin typeface="Arial"/>
                <a:cs typeface="Arial"/>
              </a:rPr>
              <a:t>o</a:t>
            </a:r>
            <a:r>
              <a:rPr lang="en-BE" sz="1800" dirty="0" err="1">
                <a:latin typeface="Arial"/>
                <a:cs typeface="Arial"/>
              </a:rPr>
              <a:t>u</a:t>
            </a:r>
            <a:r>
              <a:rPr lang="en-BE" sz="1800" dirty="0">
                <a:latin typeface="Arial"/>
                <a:cs typeface="Arial"/>
              </a:rPr>
              <a:t> </a:t>
            </a:r>
            <a:r>
              <a:rPr lang="en-US" sz="1800" dirty="0" err="1">
                <a:latin typeface="Arial"/>
                <a:cs typeface="Arial"/>
              </a:rPr>
              <a:t>s</a:t>
            </a:r>
            <a:r>
              <a:rPr lang="en-BE" sz="1800" dirty="0" err="1">
                <a:latin typeface="Arial"/>
                <a:cs typeface="Arial"/>
              </a:rPr>
              <a:t>u</a:t>
            </a:r>
            <a:r>
              <a:rPr lang="fr-BE" sz="1800" dirty="0">
                <a:latin typeface="Arial"/>
                <a:cs typeface="Arial"/>
              </a:rPr>
              <a:t>b</a:t>
            </a:r>
            <a:r>
              <a:rPr lang="en-BE" sz="1800" dirty="0">
                <a:latin typeface="Arial"/>
                <a:cs typeface="Arial"/>
              </a:rPr>
              <a:t>s</a:t>
            </a:r>
            <a:r>
              <a:rPr lang="fr-BE" sz="1800" dirty="0">
                <a:latin typeface="Arial"/>
                <a:cs typeface="Arial"/>
              </a:rPr>
              <a:t>t</a:t>
            </a:r>
            <a:r>
              <a:rPr lang="en-BE" sz="1800" dirty="0">
                <a:latin typeface="Arial"/>
                <a:cs typeface="Arial"/>
              </a:rPr>
              <a:t>a</a:t>
            </a:r>
            <a:r>
              <a:rPr lang="fr-BE" sz="1800" dirty="0">
                <a:latin typeface="Arial"/>
                <a:cs typeface="Arial"/>
              </a:rPr>
              <a:t>n</a:t>
            </a:r>
            <a:r>
              <a:rPr lang="en-BE" sz="1800" dirty="0">
                <a:latin typeface="Arial"/>
                <a:cs typeface="Arial"/>
              </a:rPr>
              <a:t>c</a:t>
            </a:r>
            <a:r>
              <a:rPr lang="fr-BE" sz="1800" dirty="0">
                <a:latin typeface="Arial"/>
                <a:cs typeface="Arial"/>
              </a:rPr>
              <a:t>e</a:t>
            </a:r>
            <a:r>
              <a:rPr lang="en-BE" sz="1800" dirty="0">
                <a:latin typeface="Arial"/>
                <a:cs typeface="Arial"/>
              </a:rPr>
              <a:t>s </a:t>
            </a:r>
            <a:r>
              <a:rPr lang="fr-BE" sz="1800" dirty="0">
                <a:latin typeface="Arial"/>
                <a:cs typeface="Arial"/>
              </a:rPr>
              <a:t>m</a:t>
            </a:r>
            <a:r>
              <a:rPr lang="en-BE" sz="1800" dirty="0">
                <a:latin typeface="Arial"/>
                <a:cs typeface="Arial"/>
              </a:rPr>
              <a:t>é</a:t>
            </a:r>
            <a:r>
              <a:rPr lang="fr-BE" sz="1800" dirty="0">
                <a:latin typeface="Arial"/>
                <a:cs typeface="Arial"/>
              </a:rPr>
              <a:t>d</a:t>
            </a:r>
            <a:r>
              <a:rPr lang="en-BE" sz="1800" dirty="0" err="1">
                <a:latin typeface="Arial"/>
                <a:cs typeface="Arial"/>
              </a:rPr>
              <a:t>i</a:t>
            </a:r>
            <a:r>
              <a:rPr lang="fr-BE" sz="1800" dirty="0">
                <a:latin typeface="Arial"/>
                <a:cs typeface="Arial"/>
              </a:rPr>
              <a:t>c</a:t>
            </a:r>
            <a:r>
              <a:rPr lang="en-BE" sz="1800" dirty="0">
                <a:latin typeface="Arial"/>
                <a:cs typeface="Arial"/>
              </a:rPr>
              <a:t>a</a:t>
            </a:r>
            <a:r>
              <a:rPr lang="fr-BE" sz="1800" dirty="0">
                <a:latin typeface="Arial"/>
                <a:cs typeface="Arial"/>
              </a:rPr>
              <a:t>m</a:t>
            </a:r>
            <a:r>
              <a:rPr lang="en-BE" sz="1800" dirty="0">
                <a:latin typeface="Arial"/>
                <a:cs typeface="Arial"/>
              </a:rPr>
              <a:t>e</a:t>
            </a:r>
            <a:r>
              <a:rPr lang="fr-BE" sz="1800" dirty="0">
                <a:latin typeface="Arial"/>
                <a:cs typeface="Arial"/>
              </a:rPr>
              <a:t>n</a:t>
            </a:r>
            <a:r>
              <a:rPr lang="en-BE" sz="1800" dirty="0">
                <a:latin typeface="Arial"/>
                <a:cs typeface="Arial"/>
              </a:rPr>
              <a:t>t</a:t>
            </a:r>
            <a:r>
              <a:rPr lang="fr-BE" sz="1800" dirty="0">
                <a:latin typeface="Arial"/>
                <a:cs typeface="Arial"/>
              </a:rPr>
              <a:t>e</a:t>
            </a:r>
            <a:r>
              <a:rPr lang="en-BE" sz="1800" dirty="0">
                <a:latin typeface="Arial"/>
                <a:cs typeface="Arial"/>
              </a:rPr>
              <a:t>u</a:t>
            </a:r>
            <a:r>
              <a:rPr lang="fr-BE" sz="1800" dirty="0">
                <a:latin typeface="Arial"/>
                <a:cs typeface="Arial"/>
              </a:rPr>
              <a:t>s</a:t>
            </a:r>
            <a:r>
              <a:rPr lang="en-BE" sz="1800" dirty="0">
                <a:latin typeface="Arial"/>
                <a:cs typeface="Arial"/>
              </a:rPr>
              <a:t>e</a:t>
            </a:r>
            <a:r>
              <a:rPr lang="fr-BE" sz="1800" dirty="0">
                <a:latin typeface="Arial"/>
                <a:cs typeface="Arial"/>
              </a:rPr>
              <a:t>s</a:t>
            </a:r>
            <a:r>
              <a:rPr lang="en-BE" sz="1800" dirty="0">
                <a:latin typeface="Arial"/>
                <a:cs typeface="Arial"/>
              </a:rPr>
              <a:t> </a:t>
            </a:r>
            <a:r>
              <a:rPr lang="fr-BE" sz="1800" dirty="0">
                <a:latin typeface="Arial"/>
                <a:cs typeface="Arial"/>
              </a:rPr>
              <a:t>q</a:t>
            </a:r>
            <a:r>
              <a:rPr lang="en-BE" sz="1800" dirty="0">
                <a:latin typeface="Arial"/>
                <a:cs typeface="Arial"/>
              </a:rPr>
              <a:t>u</a:t>
            </a:r>
            <a:r>
              <a:rPr lang="fr-BE" sz="1800" dirty="0">
                <a:latin typeface="Arial"/>
                <a:cs typeface="Arial"/>
              </a:rPr>
              <a:t>i</a:t>
            </a:r>
            <a:r>
              <a:rPr lang="en-US" sz="1800" dirty="0">
                <a:latin typeface="Arial"/>
                <a:cs typeface="Arial"/>
              </a:rPr>
              <a:t> </a:t>
            </a:r>
            <a:r>
              <a:rPr lang="en-BE" sz="1800" dirty="0">
                <a:latin typeface="Arial"/>
                <a:cs typeface="Arial"/>
              </a:rPr>
              <a:t>s</a:t>
            </a:r>
            <a:r>
              <a:rPr lang="fr-BE" sz="1800" dirty="0">
                <a:latin typeface="Arial"/>
                <a:cs typeface="Arial"/>
              </a:rPr>
              <a:t>er</a:t>
            </a:r>
            <a:r>
              <a:rPr lang="en-BE" sz="1800" dirty="0">
                <a:latin typeface="Arial"/>
                <a:cs typeface="Arial"/>
              </a:rPr>
              <a:t>o</a:t>
            </a:r>
            <a:r>
              <a:rPr lang="fr-BE" sz="1800" dirty="0">
                <a:latin typeface="Arial"/>
                <a:cs typeface="Arial"/>
              </a:rPr>
              <a:t>n</a:t>
            </a:r>
            <a:r>
              <a:rPr lang="en-BE" sz="1800" dirty="0">
                <a:latin typeface="Arial"/>
                <a:cs typeface="Arial"/>
              </a:rPr>
              <a:t>t </a:t>
            </a:r>
            <a:r>
              <a:rPr lang="fr-BE" sz="1800" dirty="0">
                <a:latin typeface="Arial"/>
                <a:cs typeface="Arial"/>
              </a:rPr>
              <a:t>s</a:t>
            </a:r>
            <a:r>
              <a:rPr lang="en-BE" sz="1800" dirty="0" err="1">
                <a:latin typeface="Arial"/>
                <a:cs typeface="Arial"/>
              </a:rPr>
              <a:t>oumis</a:t>
            </a:r>
            <a:r>
              <a:rPr lang="en-BE" sz="1800" dirty="0">
                <a:latin typeface="Arial"/>
                <a:cs typeface="Arial"/>
              </a:rPr>
              <a:t> à </a:t>
            </a:r>
            <a:r>
              <a:rPr lang="en-BE" sz="1800" dirty="0" err="1">
                <a:latin typeface="Arial"/>
                <a:cs typeface="Arial"/>
              </a:rPr>
              <a:t>une</a:t>
            </a:r>
            <a:r>
              <a:rPr lang="en-BE" sz="1800" dirty="0">
                <a:latin typeface="Arial"/>
                <a:cs typeface="Arial"/>
              </a:rPr>
              <a:t> </a:t>
            </a:r>
            <a:r>
              <a:rPr lang="en-BE" sz="1800" dirty="0" err="1">
                <a:latin typeface="Arial"/>
                <a:cs typeface="Arial"/>
              </a:rPr>
              <a:t>ré-analyse</a:t>
            </a:r>
            <a:r>
              <a:rPr lang="en-BE" sz="1800" dirty="0">
                <a:latin typeface="Arial"/>
                <a:cs typeface="Arial"/>
              </a:rPr>
              <a:t> </a:t>
            </a:r>
            <a:r>
              <a:rPr lang="fr-BE" sz="1800" dirty="0">
                <a:latin typeface="Arial"/>
                <a:cs typeface="Arial"/>
              </a:rPr>
              <a:t>t</a:t>
            </a:r>
            <a:r>
              <a:rPr lang="en-BE" sz="1800" dirty="0">
                <a:latin typeface="Arial"/>
                <a:cs typeface="Arial"/>
              </a:rPr>
              <a:t>o</a:t>
            </a:r>
            <a:r>
              <a:rPr lang="fr-BE" sz="1800" dirty="0">
                <a:latin typeface="Arial"/>
                <a:cs typeface="Arial"/>
              </a:rPr>
              <a:t>u</a:t>
            </a:r>
            <a:r>
              <a:rPr lang="en-BE" sz="1800" dirty="0">
                <a:latin typeface="Arial"/>
                <a:cs typeface="Arial"/>
              </a:rPr>
              <a:t>s </a:t>
            </a:r>
            <a:r>
              <a:rPr lang="fr-BE" sz="1800" dirty="0">
                <a:latin typeface="Arial"/>
                <a:cs typeface="Arial"/>
              </a:rPr>
              <a:t>l</a:t>
            </a:r>
            <a:r>
              <a:rPr lang="en-BE" sz="1800" dirty="0">
                <a:latin typeface="Arial"/>
                <a:cs typeface="Arial"/>
              </a:rPr>
              <a:t>e</a:t>
            </a:r>
            <a:r>
              <a:rPr lang="fr-BE" sz="1800" dirty="0">
                <a:latin typeface="Arial"/>
                <a:cs typeface="Arial"/>
              </a:rPr>
              <a:t>s</a:t>
            </a:r>
            <a:r>
              <a:rPr lang="en-BE" sz="1800" dirty="0">
                <a:latin typeface="Arial"/>
                <a:cs typeface="Arial"/>
              </a:rPr>
              <a:t> </a:t>
            </a:r>
            <a:r>
              <a:rPr lang="fr-BE" sz="1800" dirty="0">
                <a:latin typeface="Arial"/>
                <a:cs typeface="Arial"/>
              </a:rPr>
              <a:t>x</a:t>
            </a:r>
            <a:r>
              <a:rPr lang="en-BE" sz="1800" dirty="0">
                <a:latin typeface="Arial"/>
                <a:cs typeface="Arial"/>
              </a:rPr>
              <a:t> </a:t>
            </a:r>
            <a:r>
              <a:rPr lang="fr-BE" sz="1800" dirty="0">
                <a:latin typeface="Arial"/>
                <a:cs typeface="Arial"/>
              </a:rPr>
              <a:t>t</a:t>
            </a:r>
            <a:r>
              <a:rPr lang="en-BE" sz="1800" dirty="0">
                <a:latin typeface="Arial"/>
                <a:cs typeface="Arial"/>
              </a:rPr>
              <a:t>e</a:t>
            </a:r>
            <a:r>
              <a:rPr lang="fr-BE" sz="1800" dirty="0">
                <a:latin typeface="Arial"/>
                <a:cs typeface="Arial"/>
              </a:rPr>
              <a:t>m</a:t>
            </a:r>
            <a:r>
              <a:rPr lang="en-BE" sz="1800" dirty="0">
                <a:latin typeface="Arial"/>
                <a:cs typeface="Arial"/>
              </a:rPr>
              <a:t>p</a:t>
            </a:r>
            <a:r>
              <a:rPr lang="fr-BE" sz="1800" dirty="0">
                <a:latin typeface="Arial"/>
                <a:cs typeface="Arial"/>
              </a:rPr>
              <a:t>s</a:t>
            </a:r>
            <a:r>
              <a:rPr lang="en-BE" sz="1800" dirty="0">
                <a:latin typeface="Arial"/>
                <a:cs typeface="Arial"/>
              </a:rPr>
              <a:t> </a:t>
            </a:r>
            <a:r>
              <a:rPr lang="en-US" sz="1800" dirty="0">
                <a:latin typeface="Arial"/>
                <a:cs typeface="Arial"/>
              </a:rPr>
              <a:t> (</a:t>
            </a:r>
            <a:r>
              <a:rPr lang="en-BE" sz="1800" dirty="0">
                <a:latin typeface="Arial"/>
                <a:cs typeface="Arial"/>
              </a:rPr>
              <a:t>p</a:t>
            </a:r>
            <a:r>
              <a:rPr lang="fr-BE" sz="1800" dirty="0">
                <a:latin typeface="Arial"/>
                <a:cs typeface="Arial"/>
              </a:rPr>
              <a:t>r</a:t>
            </a:r>
            <a:r>
              <a:rPr lang="en-BE" sz="1800" dirty="0">
                <a:latin typeface="Arial"/>
                <a:cs typeface="Arial"/>
              </a:rPr>
              <a:t>o</a:t>
            </a:r>
            <a:r>
              <a:rPr lang="fr-BE" sz="1800" dirty="0">
                <a:latin typeface="Arial"/>
                <a:cs typeface="Arial"/>
              </a:rPr>
              <a:t>d</a:t>
            </a:r>
            <a:r>
              <a:rPr lang="en-BE" sz="1800" dirty="0">
                <a:latin typeface="Arial"/>
                <a:cs typeface="Arial"/>
              </a:rPr>
              <a:t>u</a:t>
            </a:r>
            <a:r>
              <a:rPr lang="fr-BE" sz="1800" dirty="0">
                <a:latin typeface="Arial"/>
                <a:cs typeface="Arial"/>
              </a:rPr>
              <a:t>i</a:t>
            </a:r>
            <a:r>
              <a:rPr lang="en-BE" sz="1800" dirty="0">
                <a:latin typeface="Arial"/>
                <a:cs typeface="Arial"/>
              </a:rPr>
              <a:t>t </a:t>
            </a:r>
            <a:r>
              <a:rPr lang="fr-BE" sz="1800" dirty="0">
                <a:latin typeface="Arial"/>
                <a:cs typeface="Arial"/>
              </a:rPr>
              <a:t>p</a:t>
            </a:r>
            <a:r>
              <a:rPr lang="en-BE" sz="1800" dirty="0">
                <a:latin typeface="Arial"/>
                <a:cs typeface="Arial"/>
              </a:rPr>
              <a:t>h</a:t>
            </a:r>
            <a:r>
              <a:rPr lang="fr-BE" sz="1800" dirty="0">
                <a:latin typeface="Arial"/>
                <a:cs typeface="Arial"/>
              </a:rPr>
              <a:t>a</a:t>
            </a:r>
            <a:r>
              <a:rPr lang="en-BE" sz="1800" dirty="0">
                <a:latin typeface="Arial"/>
                <a:cs typeface="Arial"/>
              </a:rPr>
              <a:t>r</a:t>
            </a:r>
            <a:r>
              <a:rPr lang="fr-BE" sz="1800" dirty="0">
                <a:latin typeface="Arial"/>
                <a:cs typeface="Arial"/>
              </a:rPr>
              <a:t>m</a:t>
            </a:r>
            <a:r>
              <a:rPr lang="en-BE" sz="1800" dirty="0">
                <a:latin typeface="Arial"/>
                <a:cs typeface="Arial"/>
              </a:rPr>
              <a:t>a</a:t>
            </a:r>
            <a:r>
              <a:rPr lang="fr-BE" sz="1800" dirty="0">
                <a:latin typeface="Arial"/>
                <a:cs typeface="Arial"/>
              </a:rPr>
              <a:t>c</a:t>
            </a:r>
            <a:r>
              <a:rPr lang="en-BE" sz="1800" dirty="0">
                <a:latin typeface="Arial"/>
                <a:cs typeface="Arial"/>
              </a:rPr>
              <a:t>e</a:t>
            </a:r>
            <a:r>
              <a:rPr lang="fr-BE" sz="1800" dirty="0">
                <a:latin typeface="Arial"/>
                <a:cs typeface="Arial"/>
              </a:rPr>
              <a:t>u</a:t>
            </a:r>
            <a:r>
              <a:rPr lang="en-BE" sz="1800" dirty="0">
                <a:latin typeface="Arial"/>
                <a:cs typeface="Arial"/>
              </a:rPr>
              <a:t>t</a:t>
            </a:r>
            <a:r>
              <a:rPr lang="fr-BE" sz="1800" dirty="0">
                <a:latin typeface="Arial"/>
                <a:cs typeface="Arial"/>
              </a:rPr>
              <a:t>i</a:t>
            </a:r>
            <a:r>
              <a:rPr lang="en-BE" sz="1800" dirty="0">
                <a:latin typeface="Arial"/>
                <a:cs typeface="Arial"/>
              </a:rPr>
              <a:t>q</a:t>
            </a:r>
            <a:r>
              <a:rPr lang="fr-BE" sz="1800" dirty="0">
                <a:latin typeface="Arial"/>
                <a:cs typeface="Arial"/>
              </a:rPr>
              <a:t>u</a:t>
            </a:r>
            <a:r>
              <a:rPr lang="en-BE" sz="1800" dirty="0">
                <a:latin typeface="Arial"/>
                <a:cs typeface="Arial"/>
              </a:rPr>
              <a:t>e</a:t>
            </a:r>
            <a:r>
              <a:rPr lang="en-US" sz="1800" dirty="0">
                <a:latin typeface="Arial"/>
                <a:cs typeface="Arial"/>
              </a:rPr>
              <a:t>),</a:t>
            </a:r>
            <a:r>
              <a:rPr lang="en-BE" sz="1800" dirty="0">
                <a:latin typeface="Arial"/>
                <a:cs typeface="Arial"/>
              </a:rPr>
              <a:t>o</a:t>
            </a:r>
            <a:r>
              <a:rPr lang="fr-BE" sz="1800" dirty="0">
                <a:latin typeface="Arial"/>
                <a:cs typeface="Arial"/>
              </a:rPr>
              <a:t>n</a:t>
            </a:r>
            <a:r>
              <a:rPr lang="en-BE" sz="1800" dirty="0">
                <a:latin typeface="Arial"/>
                <a:cs typeface="Arial"/>
              </a:rPr>
              <a:t>t </a:t>
            </a:r>
            <a:r>
              <a:rPr lang="fr-BE" sz="1800" dirty="0">
                <a:latin typeface="Arial"/>
                <a:cs typeface="Arial"/>
              </a:rPr>
              <a:t>u</a:t>
            </a:r>
            <a:r>
              <a:rPr lang="en-BE" sz="1800" dirty="0">
                <a:latin typeface="Arial"/>
                <a:cs typeface="Arial"/>
              </a:rPr>
              <a:t>n</a:t>
            </a:r>
            <a:r>
              <a:rPr lang="fr-BE" sz="1800" dirty="0">
                <a:latin typeface="Arial"/>
                <a:cs typeface="Arial"/>
              </a:rPr>
              <a:t>e</a:t>
            </a:r>
            <a:r>
              <a:rPr lang="en-BE" sz="1800" dirty="0">
                <a:latin typeface="Arial"/>
                <a:cs typeface="Arial"/>
              </a:rPr>
              <a:t> </a:t>
            </a:r>
            <a:r>
              <a:rPr lang="fr-BE" sz="1800" dirty="0">
                <a:latin typeface="Arial"/>
                <a:cs typeface="Arial"/>
              </a:rPr>
              <a:t>d</a:t>
            </a:r>
            <a:r>
              <a:rPr lang="en-BE" sz="1800" dirty="0">
                <a:latin typeface="Arial"/>
                <a:cs typeface="Arial"/>
              </a:rPr>
              <a:t>u</a:t>
            </a:r>
            <a:r>
              <a:rPr lang="fr-BE" sz="1800" dirty="0">
                <a:latin typeface="Arial"/>
                <a:cs typeface="Arial"/>
              </a:rPr>
              <a:t>r</a:t>
            </a:r>
            <a:r>
              <a:rPr lang="en-BE" sz="1800" dirty="0">
                <a:latin typeface="Arial"/>
                <a:cs typeface="Arial"/>
              </a:rPr>
              <a:t>é</a:t>
            </a:r>
            <a:r>
              <a:rPr lang="fr-BE" sz="1800" dirty="0">
                <a:latin typeface="Arial"/>
                <a:cs typeface="Arial"/>
              </a:rPr>
              <a:t>e</a:t>
            </a:r>
            <a:r>
              <a:rPr lang="en-BE" sz="1800" dirty="0">
                <a:latin typeface="Arial"/>
                <a:cs typeface="Arial"/>
              </a:rPr>
              <a:t> </a:t>
            </a:r>
            <a:r>
              <a:rPr lang="fr-BE" sz="1800" dirty="0">
                <a:latin typeface="Arial"/>
                <a:cs typeface="Arial"/>
              </a:rPr>
              <a:t>d</a:t>
            </a:r>
            <a:r>
              <a:rPr lang="en-BE" sz="1800" dirty="0">
                <a:latin typeface="Arial"/>
                <a:cs typeface="Arial"/>
              </a:rPr>
              <a:t>e </a:t>
            </a:r>
            <a:r>
              <a:rPr lang="fr-BE" sz="1800" dirty="0">
                <a:latin typeface="Arial"/>
                <a:cs typeface="Arial"/>
              </a:rPr>
              <a:t>v</a:t>
            </a:r>
            <a:r>
              <a:rPr lang="en-BE" sz="1800" dirty="0" err="1">
                <a:latin typeface="Arial"/>
                <a:cs typeface="Arial"/>
              </a:rPr>
              <a:t>i</a:t>
            </a:r>
            <a:r>
              <a:rPr lang="fr-BE" sz="1800" dirty="0">
                <a:latin typeface="Arial"/>
                <a:cs typeface="Arial"/>
              </a:rPr>
              <a:t>e</a:t>
            </a:r>
            <a:r>
              <a:rPr lang="en-US" sz="1800" dirty="0">
                <a:latin typeface="Arial"/>
                <a:cs typeface="Arial"/>
              </a:rPr>
              <a:t>(</a:t>
            </a:r>
            <a:r>
              <a:rPr lang="fr-BE" sz="1800" dirty="0">
                <a:latin typeface="Arial"/>
                <a:cs typeface="Arial"/>
              </a:rPr>
              <a:t>substance médicamenteuse / produit médicinal</a:t>
            </a:r>
            <a:r>
              <a:rPr lang="en-US" sz="1800" dirty="0">
                <a:latin typeface="Arial"/>
                <a:cs typeface="Arial"/>
              </a:rPr>
              <a:t>) </a:t>
            </a:r>
            <a:r>
              <a:rPr lang="en-BE" sz="1800" dirty="0">
                <a:latin typeface="Arial"/>
                <a:cs typeface="Arial"/>
              </a:rPr>
              <a:t>e</a:t>
            </a:r>
            <a:r>
              <a:rPr lang="fr-BE" sz="1800" dirty="0">
                <a:latin typeface="Arial"/>
                <a:cs typeface="Arial"/>
              </a:rPr>
              <a:t>t</a:t>
            </a:r>
            <a:r>
              <a:rPr lang="en-BE" sz="1800" dirty="0">
                <a:latin typeface="Arial"/>
                <a:cs typeface="Arial"/>
              </a:rPr>
              <a:t> </a:t>
            </a:r>
            <a:r>
              <a:rPr lang="fr-BE" sz="1800" dirty="0">
                <a:latin typeface="Arial"/>
                <a:cs typeface="Arial"/>
              </a:rPr>
              <a:t>d</a:t>
            </a:r>
            <a:r>
              <a:rPr lang="en-BE" sz="1800" dirty="0">
                <a:latin typeface="Arial"/>
                <a:cs typeface="Arial"/>
              </a:rPr>
              <a:t>e</a:t>
            </a:r>
            <a:r>
              <a:rPr lang="fr-BE" sz="1800" dirty="0">
                <a:latin typeface="Arial"/>
                <a:cs typeface="Arial"/>
              </a:rPr>
              <a:t>s</a:t>
            </a:r>
            <a:r>
              <a:rPr lang="en-BE" sz="1800" dirty="0">
                <a:latin typeface="Arial"/>
                <a:cs typeface="Arial"/>
              </a:rPr>
              <a:t> </a:t>
            </a:r>
            <a:r>
              <a:rPr lang="fr-BE" sz="1800" dirty="0">
                <a:latin typeface="Arial"/>
                <a:cs typeface="Arial"/>
              </a:rPr>
              <a:t>conditions d'entreposage recommandées</a:t>
            </a:r>
            <a:r>
              <a:rPr lang="en-US" sz="1800" dirty="0">
                <a:latin typeface="Arial"/>
                <a:cs typeface="Arial"/>
              </a:rPr>
              <a:t>.</a:t>
            </a:r>
          </a:p>
          <a:p>
            <a:pPr algn="just">
              <a:spcBef>
                <a:spcPts val="3000"/>
              </a:spcBef>
              <a:buFont typeface="Wingdings" panose="05000000000000000000" pitchFamily="2" charset="2"/>
              <a:buChar char="Ø"/>
            </a:pPr>
            <a:r>
              <a:rPr lang="en-US" dirty="0">
                <a:latin typeface="Arial"/>
                <a:cs typeface="Arial"/>
              </a:rPr>
              <a:t> </a:t>
            </a:r>
            <a:r>
              <a:rPr lang="en-US" b="1" dirty="0">
                <a:latin typeface="Arial"/>
                <a:cs typeface="Arial"/>
              </a:rPr>
              <a:t>D</a:t>
            </a:r>
            <a:r>
              <a:rPr lang="en-BE" b="1" dirty="0">
                <a:latin typeface="Arial"/>
                <a:cs typeface="Arial"/>
              </a:rPr>
              <a:t>é</a:t>
            </a:r>
            <a:r>
              <a:rPr lang="en-US" b="1" dirty="0">
                <a:latin typeface="Arial"/>
                <a:cs typeface="Arial"/>
              </a:rPr>
              <a:t>fin</a:t>
            </a:r>
            <a:r>
              <a:rPr lang="en-BE" b="1" dirty="0">
                <a:latin typeface="Arial"/>
                <a:cs typeface="Arial"/>
              </a:rPr>
              <a:t>i</a:t>
            </a:r>
            <a:r>
              <a:rPr lang="fr-BE" b="1" dirty="0">
                <a:latin typeface="Arial"/>
                <a:cs typeface="Arial"/>
              </a:rPr>
              <a:t>r</a:t>
            </a:r>
            <a:r>
              <a:rPr lang="en-BE" b="1" dirty="0">
                <a:latin typeface="Arial"/>
                <a:cs typeface="Arial"/>
              </a:rPr>
              <a:t> </a:t>
            </a:r>
            <a:r>
              <a:rPr lang="en-US" b="1" dirty="0">
                <a:latin typeface="Arial"/>
                <a:cs typeface="Arial"/>
              </a:rPr>
              <a:t> </a:t>
            </a:r>
            <a:r>
              <a:rPr lang="en-BE" b="1" dirty="0">
                <a:latin typeface="Arial"/>
                <a:cs typeface="Arial"/>
              </a:rPr>
              <a:t>l</a:t>
            </a:r>
            <a:r>
              <a:rPr lang="fr-BE" b="1" dirty="0">
                <a:latin typeface="Arial"/>
                <a:cs typeface="Arial"/>
              </a:rPr>
              <a:t>e</a:t>
            </a:r>
            <a:r>
              <a:rPr lang="en-BE" b="1" dirty="0">
                <a:latin typeface="Arial"/>
                <a:cs typeface="Arial"/>
              </a:rPr>
              <a:t> </a:t>
            </a:r>
            <a:r>
              <a:rPr lang="fr-BE" b="1" dirty="0">
                <a:latin typeface="Arial"/>
                <a:cs typeface="Arial"/>
              </a:rPr>
              <a:t>c</a:t>
            </a:r>
            <a:r>
              <a:rPr lang="en-BE" b="1" dirty="0">
                <a:latin typeface="Arial"/>
                <a:cs typeface="Arial"/>
              </a:rPr>
              <a:t>o</a:t>
            </a:r>
            <a:r>
              <a:rPr lang="fr-BE" b="1" dirty="0">
                <a:latin typeface="Arial"/>
                <a:cs typeface="Arial"/>
              </a:rPr>
              <a:t>r</a:t>
            </a:r>
            <a:r>
              <a:rPr lang="en-BE" b="1" dirty="0">
                <a:latin typeface="Arial"/>
                <a:cs typeface="Arial"/>
              </a:rPr>
              <a:t>p</a:t>
            </a:r>
            <a:r>
              <a:rPr lang="fr-BE" b="1" dirty="0">
                <a:latin typeface="Arial"/>
                <a:cs typeface="Arial"/>
              </a:rPr>
              <a:t>u</a:t>
            </a:r>
            <a:r>
              <a:rPr lang="en-BE" b="1" dirty="0">
                <a:latin typeface="Arial"/>
                <a:cs typeface="Arial"/>
              </a:rPr>
              <a:t>s </a:t>
            </a:r>
            <a:r>
              <a:rPr lang="fr-BE" b="1" dirty="0">
                <a:latin typeface="Arial"/>
                <a:cs typeface="Arial"/>
              </a:rPr>
              <a:t>d</a:t>
            </a:r>
            <a:r>
              <a:rPr lang="en-BE" b="1" dirty="0">
                <a:latin typeface="Arial"/>
                <a:cs typeface="Arial"/>
              </a:rPr>
              <a:t>e </a:t>
            </a:r>
            <a:r>
              <a:rPr lang="fr-BE" b="1" dirty="0">
                <a:latin typeface="Arial"/>
                <a:cs typeface="Arial"/>
              </a:rPr>
              <a:t>d</a:t>
            </a:r>
            <a:r>
              <a:rPr lang="en-BE" b="1" dirty="0" err="1">
                <a:latin typeface="Arial"/>
                <a:cs typeface="Arial"/>
              </a:rPr>
              <a:t>onnées</a:t>
            </a:r>
            <a:r>
              <a:rPr lang="en-BE" b="1" dirty="0">
                <a:latin typeface="Arial"/>
                <a:cs typeface="Arial"/>
              </a:rPr>
              <a:t> de</a:t>
            </a:r>
            <a:r>
              <a:rPr lang="en-US" b="1" dirty="0">
                <a:latin typeface="Arial"/>
                <a:cs typeface="Arial"/>
              </a:rPr>
              <a:t> stabilit</a:t>
            </a:r>
            <a:r>
              <a:rPr lang="en-BE" b="1" dirty="0">
                <a:latin typeface="Arial"/>
                <a:cs typeface="Arial"/>
              </a:rPr>
              <a:t>é</a:t>
            </a:r>
            <a:r>
              <a:rPr lang="en-US" b="1" dirty="0">
                <a:latin typeface="Arial"/>
                <a:cs typeface="Arial"/>
              </a:rPr>
              <a:t> </a:t>
            </a:r>
            <a:endParaRPr lang="en-US" b="1" dirty="0"/>
          </a:p>
          <a:p>
            <a:pPr marL="229870" lvl="1" indent="0" algn="just">
              <a:spcBef>
                <a:spcPts val="600"/>
              </a:spcBef>
              <a:buNone/>
            </a:pPr>
            <a:r>
              <a:rPr lang="en-BE" sz="1800" dirty="0">
                <a:latin typeface="Arial"/>
                <a:cs typeface="Arial"/>
              </a:rPr>
              <a:t>pour </a:t>
            </a:r>
            <a:r>
              <a:rPr lang="en-BE" sz="1800" dirty="0" err="1">
                <a:latin typeface="Arial"/>
                <a:cs typeface="Arial"/>
              </a:rPr>
              <a:t>une</a:t>
            </a:r>
            <a:r>
              <a:rPr lang="en-BE" sz="1800" dirty="0">
                <a:latin typeface="Arial"/>
                <a:cs typeface="Arial"/>
              </a:rPr>
              <a:t> </a:t>
            </a:r>
            <a:r>
              <a:rPr lang="fr-BE" sz="1800" dirty="0">
                <a:latin typeface="Arial"/>
                <a:cs typeface="Arial"/>
              </a:rPr>
              <a:t>substance médicamenteuse</a:t>
            </a:r>
            <a:r>
              <a:rPr lang="en-BE" sz="1800" dirty="0">
                <a:latin typeface="Arial"/>
                <a:cs typeface="Arial"/>
              </a:rPr>
              <a:t> </a:t>
            </a:r>
            <a:r>
              <a:rPr lang="fr-BE" sz="1800" dirty="0">
                <a:latin typeface="Arial"/>
                <a:cs typeface="Arial"/>
              </a:rPr>
              <a:t>o</a:t>
            </a:r>
            <a:r>
              <a:rPr lang="en-BE" sz="1800" dirty="0">
                <a:latin typeface="Arial"/>
                <a:cs typeface="Arial"/>
              </a:rPr>
              <a:t>u </a:t>
            </a:r>
            <a:r>
              <a:rPr lang="fr-BE" sz="1800" dirty="0">
                <a:latin typeface="Arial"/>
                <a:cs typeface="Arial"/>
              </a:rPr>
              <a:t>u</a:t>
            </a:r>
            <a:r>
              <a:rPr lang="en-BE" sz="1800" dirty="0">
                <a:latin typeface="Arial"/>
                <a:cs typeface="Arial"/>
              </a:rPr>
              <a:t>n </a:t>
            </a:r>
            <a:r>
              <a:rPr lang="fr-BE" sz="1800" dirty="0">
                <a:latin typeface="Arial"/>
                <a:cs typeface="Arial"/>
              </a:rPr>
              <a:t>produit m</a:t>
            </a:r>
            <a:r>
              <a:rPr lang="en-BE" sz="1800" dirty="0">
                <a:latin typeface="Arial"/>
                <a:cs typeface="Arial"/>
              </a:rPr>
              <a:t>é</a:t>
            </a:r>
            <a:r>
              <a:rPr lang="fr-BE" sz="1800" dirty="0" err="1">
                <a:latin typeface="Arial"/>
                <a:cs typeface="Arial"/>
              </a:rPr>
              <a:t>dicinal</a:t>
            </a:r>
            <a:r>
              <a:rPr lang="en-BE" sz="1800" dirty="0">
                <a:latin typeface="Arial"/>
                <a:cs typeface="Arial"/>
              </a:rPr>
              <a:t>, </a:t>
            </a:r>
            <a:r>
              <a:rPr lang="fr-BE" sz="1800" dirty="0">
                <a:latin typeface="Arial"/>
                <a:cs typeface="Arial"/>
              </a:rPr>
              <a:t>c</a:t>
            </a:r>
            <a:r>
              <a:rPr lang="en-BE" sz="1800" dirty="0">
                <a:latin typeface="Arial"/>
                <a:cs typeface="Arial"/>
              </a:rPr>
              <a:t>e</a:t>
            </a:r>
            <a:r>
              <a:rPr lang="fr-BE" sz="1800" dirty="0">
                <a:latin typeface="Arial"/>
                <a:cs typeface="Arial"/>
              </a:rPr>
              <a:t>c</a:t>
            </a:r>
            <a:r>
              <a:rPr lang="en-BE" sz="1800" dirty="0" err="1">
                <a:latin typeface="Arial"/>
                <a:cs typeface="Arial"/>
              </a:rPr>
              <a:t>i</a:t>
            </a:r>
            <a:r>
              <a:rPr lang="en-BE" sz="1800" dirty="0">
                <a:latin typeface="Arial"/>
                <a:cs typeface="Arial"/>
              </a:rPr>
              <a:t> </a:t>
            </a:r>
            <a:r>
              <a:rPr lang="fr-BE" sz="1800" dirty="0">
                <a:latin typeface="Arial"/>
                <a:cs typeface="Arial"/>
              </a:rPr>
              <a:t>e</a:t>
            </a:r>
            <a:r>
              <a:rPr lang="en-BE" sz="1800" dirty="0">
                <a:latin typeface="Arial"/>
                <a:cs typeface="Arial"/>
              </a:rPr>
              <a:t>s</a:t>
            </a:r>
            <a:r>
              <a:rPr lang="fr-BE" sz="1800" dirty="0">
                <a:latin typeface="Arial"/>
                <a:cs typeface="Arial"/>
              </a:rPr>
              <a:t>t</a:t>
            </a:r>
            <a:r>
              <a:rPr lang="en-BE" sz="1800" dirty="0">
                <a:latin typeface="Arial"/>
                <a:cs typeface="Arial"/>
              </a:rPr>
              <a:t> </a:t>
            </a:r>
            <a:r>
              <a:rPr lang="fr-BE" sz="1800" dirty="0">
                <a:latin typeface="Arial"/>
                <a:cs typeface="Arial"/>
              </a:rPr>
              <a:t>s</a:t>
            </a:r>
            <a:r>
              <a:rPr lang="en-BE" sz="1800" dirty="0">
                <a:latin typeface="Arial"/>
                <a:cs typeface="Arial"/>
              </a:rPr>
              <a:t>u</a:t>
            </a:r>
            <a:r>
              <a:rPr lang="fr-BE" sz="1800" dirty="0">
                <a:latin typeface="Arial"/>
                <a:cs typeface="Arial"/>
              </a:rPr>
              <a:t>f</a:t>
            </a:r>
            <a:r>
              <a:rPr lang="en-BE" sz="1800" dirty="0">
                <a:latin typeface="Arial"/>
                <a:cs typeface="Arial"/>
              </a:rPr>
              <a:t>f</a:t>
            </a:r>
            <a:r>
              <a:rPr lang="fr-BE" sz="1800" dirty="0">
                <a:latin typeface="Arial"/>
                <a:cs typeface="Arial"/>
              </a:rPr>
              <a:t>i</a:t>
            </a:r>
            <a:r>
              <a:rPr lang="en-BE" sz="1800" dirty="0">
                <a:latin typeface="Arial"/>
                <a:cs typeface="Arial"/>
              </a:rPr>
              <a:t>san</a:t>
            </a:r>
            <a:r>
              <a:rPr lang="fr-BE" sz="1800" dirty="0">
                <a:latin typeface="Arial"/>
                <a:cs typeface="Arial"/>
              </a:rPr>
              <a:t>t</a:t>
            </a:r>
            <a:r>
              <a:rPr lang="en-BE" sz="1800" dirty="0">
                <a:latin typeface="Arial"/>
                <a:cs typeface="Arial"/>
              </a:rPr>
              <a:t> </a:t>
            </a:r>
            <a:r>
              <a:rPr lang="fr-BE" sz="1800" dirty="0">
                <a:latin typeface="Arial"/>
                <a:cs typeface="Arial"/>
              </a:rPr>
              <a:t>p</a:t>
            </a:r>
            <a:r>
              <a:rPr lang="en-BE" sz="1800" dirty="0">
                <a:latin typeface="Arial"/>
                <a:cs typeface="Arial"/>
              </a:rPr>
              <a:t>o</a:t>
            </a:r>
            <a:r>
              <a:rPr lang="fr-BE" sz="1800" dirty="0">
                <a:latin typeface="Arial"/>
                <a:cs typeface="Arial"/>
              </a:rPr>
              <a:t>u</a:t>
            </a:r>
            <a:r>
              <a:rPr lang="en-BE" sz="1800" dirty="0">
                <a:latin typeface="Arial"/>
                <a:cs typeface="Arial"/>
              </a:rPr>
              <a:t>r </a:t>
            </a:r>
            <a:r>
              <a:rPr lang="fr-BE" sz="1800" dirty="0">
                <a:latin typeface="Arial"/>
                <a:cs typeface="Arial"/>
              </a:rPr>
              <a:t>l</a:t>
            </a:r>
            <a:r>
              <a:rPr lang="en-BE" sz="1800" dirty="0">
                <a:latin typeface="Arial"/>
                <a:cs typeface="Arial"/>
              </a:rPr>
              <a:t>a </a:t>
            </a:r>
            <a:r>
              <a:rPr lang="fr-BE" sz="1800" dirty="0">
                <a:latin typeface="Arial"/>
                <a:cs typeface="Arial"/>
              </a:rPr>
              <a:t>s</a:t>
            </a:r>
            <a:r>
              <a:rPr lang="en-BE" sz="1800" dirty="0">
                <a:latin typeface="Arial"/>
                <a:cs typeface="Arial"/>
              </a:rPr>
              <a:t>o</a:t>
            </a:r>
            <a:r>
              <a:rPr lang="fr-BE" sz="1800" dirty="0">
                <a:latin typeface="Arial"/>
                <a:cs typeface="Arial"/>
              </a:rPr>
              <a:t>u</a:t>
            </a:r>
            <a:r>
              <a:rPr lang="en-BE" sz="1800" dirty="0">
                <a:latin typeface="Arial"/>
                <a:cs typeface="Arial"/>
              </a:rPr>
              <a:t>m</a:t>
            </a:r>
            <a:r>
              <a:rPr lang="fr-BE" sz="1800" dirty="0">
                <a:latin typeface="Arial"/>
                <a:cs typeface="Arial"/>
              </a:rPr>
              <a:t>i</a:t>
            </a:r>
            <a:r>
              <a:rPr lang="en-BE" sz="1800" dirty="0">
                <a:latin typeface="Arial"/>
                <a:cs typeface="Arial"/>
              </a:rPr>
              <a:t>s</a:t>
            </a:r>
            <a:r>
              <a:rPr lang="fr-BE" sz="1800" dirty="0">
                <a:latin typeface="Arial"/>
                <a:cs typeface="Arial"/>
              </a:rPr>
              <a:t>s</a:t>
            </a:r>
            <a:r>
              <a:rPr lang="en-BE" sz="1800" dirty="0" err="1">
                <a:latin typeface="Arial"/>
                <a:cs typeface="Arial"/>
              </a:rPr>
              <a:t>i</a:t>
            </a:r>
            <a:r>
              <a:rPr lang="fr-BE" sz="1800" dirty="0">
                <a:latin typeface="Arial"/>
                <a:cs typeface="Arial"/>
              </a:rPr>
              <a:t>o</a:t>
            </a:r>
            <a:r>
              <a:rPr lang="en-BE" sz="1800" dirty="0">
                <a:latin typeface="Arial"/>
                <a:cs typeface="Arial"/>
              </a:rPr>
              <a:t>n </a:t>
            </a:r>
            <a:r>
              <a:rPr lang="fr-BE" sz="1800" dirty="0">
                <a:latin typeface="Arial"/>
                <a:cs typeface="Arial"/>
              </a:rPr>
              <a:t>d</a:t>
            </a:r>
            <a:r>
              <a:rPr lang="en-BE" sz="1800" dirty="0">
                <a:latin typeface="Arial"/>
                <a:cs typeface="Arial"/>
              </a:rPr>
              <a:t>’</a:t>
            </a:r>
            <a:r>
              <a:rPr lang="fr-BE" sz="1800" dirty="0">
                <a:latin typeface="Arial"/>
                <a:cs typeface="Arial"/>
              </a:rPr>
              <a:t>u</a:t>
            </a:r>
            <a:r>
              <a:rPr lang="en-BE" sz="1800" dirty="0">
                <a:latin typeface="Arial"/>
                <a:cs typeface="Arial"/>
              </a:rPr>
              <a:t>n </a:t>
            </a:r>
            <a:r>
              <a:rPr lang="fr-BE" sz="1800" dirty="0">
                <a:latin typeface="Arial"/>
                <a:cs typeface="Arial"/>
              </a:rPr>
              <a:t>d</a:t>
            </a:r>
            <a:r>
              <a:rPr lang="en-BE" sz="1800" dirty="0">
                <a:latin typeface="Arial"/>
                <a:cs typeface="Arial"/>
              </a:rPr>
              <a:t>o</a:t>
            </a:r>
            <a:r>
              <a:rPr lang="fr-BE" sz="1800" dirty="0">
                <a:latin typeface="Arial"/>
                <a:cs typeface="Arial"/>
              </a:rPr>
              <a:t>s</a:t>
            </a:r>
            <a:r>
              <a:rPr lang="en-BE" sz="1800" dirty="0">
                <a:latin typeface="Arial"/>
                <a:cs typeface="Arial"/>
              </a:rPr>
              <a:t>s</a:t>
            </a:r>
            <a:r>
              <a:rPr lang="fr-BE" sz="1800" dirty="0">
                <a:latin typeface="Arial"/>
                <a:cs typeface="Arial"/>
              </a:rPr>
              <a:t>i</a:t>
            </a:r>
            <a:r>
              <a:rPr lang="en-BE" sz="1800" dirty="0">
                <a:latin typeface="Arial"/>
                <a:cs typeface="Arial"/>
              </a:rPr>
              <a:t>e</a:t>
            </a:r>
            <a:r>
              <a:rPr lang="fr-BE" sz="1800" dirty="0">
                <a:latin typeface="Arial"/>
                <a:cs typeface="Arial"/>
              </a:rPr>
              <a:t>r</a:t>
            </a:r>
            <a:r>
              <a:rPr lang="en-US" dirty="0">
                <a:latin typeface="Arial"/>
                <a:cs typeface="Arial"/>
              </a:rPr>
              <a:t>.</a:t>
            </a:r>
          </a:p>
          <a:p>
            <a:pPr algn="just">
              <a:spcBef>
                <a:spcPts val="3000"/>
              </a:spcBef>
              <a:buFont typeface="Wingdings" panose="05000000000000000000" pitchFamily="2" charset="2"/>
              <a:buChar char="Ø"/>
            </a:pPr>
            <a:r>
              <a:rPr lang="fr-FR" dirty="0">
                <a:latin typeface="Arial"/>
                <a:cs typeface="Arial"/>
              </a:rPr>
              <a:t> </a:t>
            </a:r>
            <a:r>
              <a:rPr lang="en-BE" b="1" dirty="0" err="1">
                <a:latin typeface="Arial"/>
                <a:cs typeface="Arial"/>
              </a:rPr>
              <a:t>Fournir</a:t>
            </a:r>
            <a:r>
              <a:rPr lang="en-BE" b="1" dirty="0">
                <a:latin typeface="Arial"/>
                <a:cs typeface="Arial"/>
              </a:rPr>
              <a:t> des</a:t>
            </a:r>
            <a:r>
              <a:rPr lang="fr-FR" b="1" dirty="0">
                <a:latin typeface="Arial"/>
                <a:cs typeface="Arial"/>
              </a:rPr>
              <a:t> </a:t>
            </a:r>
            <a:r>
              <a:rPr lang="fr-FR" b="1" dirty="0" err="1">
                <a:latin typeface="Arial"/>
                <a:cs typeface="Arial"/>
              </a:rPr>
              <a:t>recommendations</a:t>
            </a:r>
            <a:r>
              <a:rPr lang="fr-FR" b="1" dirty="0">
                <a:latin typeface="Arial"/>
                <a:cs typeface="Arial"/>
              </a:rPr>
              <a:t> </a:t>
            </a:r>
            <a:r>
              <a:rPr lang="en-BE" b="1" dirty="0">
                <a:latin typeface="Arial"/>
                <a:cs typeface="Arial"/>
              </a:rPr>
              <a:t>e</a:t>
            </a:r>
            <a:r>
              <a:rPr lang="fr-BE" b="1" dirty="0">
                <a:latin typeface="Arial"/>
                <a:cs typeface="Arial"/>
              </a:rPr>
              <a:t>n</a:t>
            </a:r>
            <a:r>
              <a:rPr lang="en-BE" b="1" dirty="0">
                <a:latin typeface="Arial"/>
                <a:cs typeface="Arial"/>
              </a:rPr>
              <a:t> </a:t>
            </a:r>
            <a:r>
              <a:rPr lang="fr-BE" b="1" dirty="0">
                <a:latin typeface="Arial"/>
                <a:cs typeface="Arial"/>
              </a:rPr>
              <a:t>m</a:t>
            </a:r>
            <a:r>
              <a:rPr lang="en-BE" b="1" dirty="0">
                <a:latin typeface="Arial"/>
                <a:cs typeface="Arial"/>
              </a:rPr>
              <a:t>a</a:t>
            </a:r>
            <a:r>
              <a:rPr lang="fr-BE" b="1" dirty="0">
                <a:latin typeface="Arial"/>
                <a:cs typeface="Arial"/>
              </a:rPr>
              <a:t>t</a:t>
            </a:r>
            <a:r>
              <a:rPr lang="en-BE" b="1" dirty="0" err="1">
                <a:latin typeface="Arial"/>
                <a:cs typeface="Arial"/>
              </a:rPr>
              <a:t>i</a:t>
            </a:r>
            <a:r>
              <a:rPr lang="fr-BE" b="1" dirty="0">
                <a:latin typeface="Arial"/>
                <a:cs typeface="Arial"/>
              </a:rPr>
              <a:t>è</a:t>
            </a:r>
            <a:r>
              <a:rPr lang="en-BE" b="1" dirty="0">
                <a:latin typeface="Arial"/>
                <a:cs typeface="Arial"/>
              </a:rPr>
              <a:t>r</a:t>
            </a:r>
            <a:r>
              <a:rPr lang="fr-BE" b="1" dirty="0">
                <a:latin typeface="Arial"/>
                <a:cs typeface="Arial"/>
              </a:rPr>
              <a:t>e</a:t>
            </a:r>
            <a:r>
              <a:rPr lang="en-BE" b="1" dirty="0">
                <a:latin typeface="Arial"/>
                <a:cs typeface="Arial"/>
              </a:rPr>
              <a:t> </a:t>
            </a:r>
            <a:r>
              <a:rPr lang="fr-BE" b="1" dirty="0">
                <a:latin typeface="Arial"/>
                <a:cs typeface="Arial"/>
              </a:rPr>
              <a:t>d</a:t>
            </a:r>
            <a:r>
              <a:rPr lang="en-BE" b="1" dirty="0">
                <a:latin typeface="Arial"/>
                <a:cs typeface="Arial"/>
              </a:rPr>
              <a:t>’</a:t>
            </a:r>
            <a:r>
              <a:rPr lang="fr-BE" b="1" dirty="0">
                <a:latin typeface="Arial"/>
                <a:cs typeface="Arial"/>
              </a:rPr>
              <a:t>é</a:t>
            </a:r>
            <a:r>
              <a:rPr lang="fr-FR" b="1" dirty="0">
                <a:latin typeface="Arial"/>
                <a:cs typeface="Arial"/>
              </a:rPr>
              <a:t>valuation </a:t>
            </a:r>
            <a:r>
              <a:rPr lang="en-BE" b="1" dirty="0">
                <a:latin typeface="Arial"/>
                <a:cs typeface="Arial"/>
              </a:rPr>
              <a:t>d</a:t>
            </a:r>
            <a:r>
              <a:rPr lang="fr-BE" b="1" dirty="0">
                <a:latin typeface="Arial"/>
                <a:cs typeface="Arial"/>
              </a:rPr>
              <a:t>e</a:t>
            </a:r>
            <a:r>
              <a:rPr lang="en-BE" b="1" dirty="0">
                <a:latin typeface="Arial"/>
                <a:cs typeface="Arial"/>
              </a:rPr>
              <a:t>s</a:t>
            </a:r>
            <a:r>
              <a:rPr lang="fr-FR" b="1" dirty="0">
                <a:latin typeface="Arial"/>
                <a:cs typeface="Arial"/>
              </a:rPr>
              <a:t> </a:t>
            </a:r>
            <a:r>
              <a:rPr lang="en-BE" b="1" dirty="0">
                <a:latin typeface="Arial"/>
                <a:cs typeface="Arial"/>
              </a:rPr>
              <a:t>d</a:t>
            </a:r>
            <a:r>
              <a:rPr lang="fr-BE" b="1" dirty="0">
                <a:latin typeface="Arial"/>
                <a:cs typeface="Arial"/>
              </a:rPr>
              <a:t>o</a:t>
            </a:r>
            <a:r>
              <a:rPr lang="en-BE" b="1" dirty="0">
                <a:latin typeface="Arial"/>
                <a:cs typeface="Arial"/>
              </a:rPr>
              <a:t>n</a:t>
            </a:r>
            <a:r>
              <a:rPr lang="fr-BE" b="1" dirty="0">
                <a:latin typeface="Arial"/>
                <a:cs typeface="Arial"/>
              </a:rPr>
              <a:t>n</a:t>
            </a:r>
            <a:r>
              <a:rPr lang="en-BE" b="1" dirty="0">
                <a:latin typeface="Arial"/>
                <a:cs typeface="Arial"/>
              </a:rPr>
              <a:t>é</a:t>
            </a:r>
            <a:r>
              <a:rPr lang="fr-BE" b="1" dirty="0">
                <a:latin typeface="Arial"/>
                <a:cs typeface="Arial"/>
              </a:rPr>
              <a:t>e</a:t>
            </a:r>
            <a:r>
              <a:rPr lang="en-BE" b="1" dirty="0">
                <a:latin typeface="Arial"/>
                <a:cs typeface="Arial"/>
              </a:rPr>
              <a:t>s </a:t>
            </a:r>
            <a:r>
              <a:rPr lang="fr-BE" b="1" dirty="0">
                <a:latin typeface="Arial"/>
                <a:cs typeface="Arial"/>
              </a:rPr>
              <a:t>d</a:t>
            </a:r>
            <a:r>
              <a:rPr lang="en-BE" b="1" dirty="0">
                <a:latin typeface="Arial"/>
                <a:cs typeface="Arial"/>
              </a:rPr>
              <a:t>e </a:t>
            </a:r>
            <a:r>
              <a:rPr lang="fr-BE" b="1" dirty="0">
                <a:latin typeface="Arial"/>
                <a:cs typeface="Arial"/>
              </a:rPr>
              <a:t>s</a:t>
            </a:r>
            <a:r>
              <a:rPr lang="en-BE" b="1" dirty="0">
                <a:latin typeface="Arial"/>
                <a:cs typeface="Arial"/>
              </a:rPr>
              <a:t>t</a:t>
            </a:r>
            <a:r>
              <a:rPr lang="fr-BE" b="1" dirty="0">
                <a:latin typeface="Arial"/>
                <a:cs typeface="Arial"/>
              </a:rPr>
              <a:t>a</a:t>
            </a:r>
            <a:r>
              <a:rPr lang="en-BE" b="1" dirty="0">
                <a:latin typeface="Arial"/>
                <a:cs typeface="Arial"/>
              </a:rPr>
              <a:t>b</a:t>
            </a:r>
            <a:r>
              <a:rPr lang="fr-BE" b="1" dirty="0">
                <a:latin typeface="Arial"/>
                <a:cs typeface="Arial"/>
              </a:rPr>
              <a:t>i</a:t>
            </a:r>
            <a:r>
              <a:rPr lang="en-BE" b="1" dirty="0">
                <a:latin typeface="Arial"/>
                <a:cs typeface="Arial"/>
              </a:rPr>
              <a:t>l</a:t>
            </a:r>
            <a:r>
              <a:rPr lang="fr-BE" b="1" dirty="0">
                <a:latin typeface="Arial"/>
                <a:cs typeface="Arial"/>
              </a:rPr>
              <a:t>i</a:t>
            </a:r>
            <a:r>
              <a:rPr lang="en-BE" b="1" dirty="0">
                <a:latin typeface="Arial"/>
                <a:cs typeface="Arial"/>
              </a:rPr>
              <a:t>t</a:t>
            </a:r>
            <a:r>
              <a:rPr lang="fr-BE" b="1" dirty="0">
                <a:latin typeface="Arial"/>
                <a:cs typeface="Arial"/>
              </a:rPr>
              <a:t>é</a:t>
            </a:r>
            <a:endParaRPr lang="en-US" b="1" dirty="0">
              <a:latin typeface="Arial"/>
              <a:cs typeface="Arial"/>
            </a:endParaRPr>
          </a:p>
          <a:p>
            <a:pPr algn="just">
              <a:buFont typeface="Wingdings" panose="05000000000000000000" pitchFamily="2" charset="2"/>
              <a:buChar char="Ø"/>
            </a:pPr>
            <a:endParaRPr lang="en-GB" sz="2400" dirty="0"/>
          </a:p>
          <a:p>
            <a:endParaRPr lang="en-GB" dirty="0"/>
          </a:p>
        </p:txBody>
      </p:sp>
    </p:spTree>
    <p:extLst>
      <p:ext uri="{BB962C8B-B14F-4D97-AF65-F5344CB8AC3E}">
        <p14:creationId xmlns:p14="http://schemas.microsoft.com/office/powerpoint/2010/main" val="2916201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404066" y="85560"/>
            <a:ext cx="7000781" cy="519112"/>
          </a:xfrm>
        </p:spPr>
        <p:txBody>
          <a:bodyPr/>
          <a:lstStyle/>
          <a:p>
            <a:pPr algn="ctr"/>
            <a:r>
              <a:rPr lang="fr-BE" dirty="0"/>
              <a:t>D</a:t>
            </a:r>
            <a:r>
              <a:rPr lang="en-BE" dirty="0" err="1"/>
              <a:t>i</a:t>
            </a:r>
            <a:r>
              <a:rPr lang="fr-BE" dirty="0"/>
              <a:t>r</a:t>
            </a:r>
            <a:r>
              <a:rPr lang="en-BE" dirty="0"/>
              <a:t>e</a:t>
            </a:r>
            <a:r>
              <a:rPr lang="fr-BE" dirty="0"/>
              <a:t>c</a:t>
            </a:r>
            <a:r>
              <a:rPr lang="en-BE" dirty="0"/>
              <a:t>t</a:t>
            </a:r>
            <a:r>
              <a:rPr lang="fr-BE" dirty="0"/>
              <a:t>i</a:t>
            </a:r>
            <a:r>
              <a:rPr lang="en-BE" dirty="0"/>
              <a:t>v</a:t>
            </a:r>
            <a:r>
              <a:rPr lang="fr-BE" dirty="0"/>
              <a:t>e</a:t>
            </a:r>
            <a:r>
              <a:rPr lang="en-BE" dirty="0"/>
              <a:t>s St</a:t>
            </a:r>
            <a:r>
              <a:rPr lang="fr-BE" dirty="0"/>
              <a:t>a</a:t>
            </a:r>
            <a:r>
              <a:rPr lang="en-BE" dirty="0"/>
              <a:t>b</a:t>
            </a:r>
            <a:r>
              <a:rPr lang="fr-BE" dirty="0"/>
              <a:t>i</a:t>
            </a:r>
            <a:r>
              <a:rPr lang="en-BE" dirty="0"/>
              <a:t>l</a:t>
            </a:r>
            <a:r>
              <a:rPr lang="fr-BE" dirty="0"/>
              <a:t>i</a:t>
            </a:r>
            <a:r>
              <a:rPr lang="en-BE" dirty="0"/>
              <a:t>t</a:t>
            </a:r>
            <a:r>
              <a:rPr lang="fr-BE" dirty="0"/>
              <a:t>é</a:t>
            </a:r>
            <a:r>
              <a:rPr lang="en-BE" dirty="0"/>
              <a:t> </a:t>
            </a:r>
            <a:r>
              <a:rPr lang="en-GB" dirty="0"/>
              <a:t>VICH </a:t>
            </a:r>
            <a:r>
              <a:rPr lang="en-BE" dirty="0"/>
              <a:t> - </a:t>
            </a:r>
            <a:r>
              <a:rPr lang="fr-BE" dirty="0"/>
              <a:t>S</a:t>
            </a:r>
            <a:r>
              <a:rPr lang="en-BE" dirty="0"/>
              <a:t>t</a:t>
            </a:r>
            <a:r>
              <a:rPr lang="fr-BE" dirty="0"/>
              <a:t>r</a:t>
            </a:r>
            <a:r>
              <a:rPr lang="en-BE" dirty="0"/>
              <a:t>u</a:t>
            </a:r>
            <a:r>
              <a:rPr lang="fr-BE" dirty="0"/>
              <a:t>c</a:t>
            </a:r>
            <a:r>
              <a:rPr lang="en-BE" dirty="0"/>
              <a:t>t</a:t>
            </a:r>
            <a:r>
              <a:rPr lang="fr-BE" dirty="0"/>
              <a:t>u</a:t>
            </a:r>
            <a:r>
              <a:rPr lang="en-BE" dirty="0"/>
              <a:t>r</a:t>
            </a:r>
            <a:r>
              <a:rPr lang="fr-BE" dirty="0"/>
              <a:t>e </a:t>
            </a:r>
            <a:r>
              <a:rPr lang="en-GB" dirty="0"/>
              <a:t>: </a:t>
            </a:r>
          </a:p>
          <a:p>
            <a:pPr algn="ctr">
              <a:spcBef>
                <a:spcPts val="0"/>
              </a:spcBef>
            </a:pPr>
            <a:r>
              <a:rPr lang="en-BE" u="sng" dirty="0"/>
              <a:t>Directive</a:t>
            </a:r>
            <a:r>
              <a:rPr lang="en-GB" u="sng" dirty="0"/>
              <a:t> </a:t>
            </a:r>
            <a:r>
              <a:rPr lang="en-BE" u="sng" dirty="0"/>
              <a:t>s</a:t>
            </a:r>
            <a:r>
              <a:rPr lang="fr-BE" u="sng" dirty="0"/>
              <a:t>u</a:t>
            </a:r>
            <a:r>
              <a:rPr lang="en-BE" u="sng" dirty="0"/>
              <a:t>r </a:t>
            </a:r>
            <a:r>
              <a:rPr lang="fr-BE" u="sng" dirty="0"/>
              <a:t>l</a:t>
            </a:r>
            <a:r>
              <a:rPr lang="en-BE" u="sng" dirty="0"/>
              <a:t>a </a:t>
            </a:r>
            <a:r>
              <a:rPr lang="fr-BE" u="sng" dirty="0"/>
              <a:t>c</a:t>
            </a:r>
            <a:r>
              <a:rPr lang="en-BE" u="sng" dirty="0"/>
              <a:t>o</a:t>
            </a:r>
            <a:r>
              <a:rPr lang="fr-BE" u="sng" dirty="0"/>
              <a:t>n</a:t>
            </a:r>
            <a:r>
              <a:rPr lang="en-BE" u="sng" dirty="0" err="1"/>
              <a:t>duite</a:t>
            </a:r>
            <a:r>
              <a:rPr lang="en-GB" u="sng" dirty="0"/>
              <a:t> </a:t>
            </a:r>
            <a:r>
              <a:rPr lang="en-BE" u="sng" dirty="0"/>
              <a:t>des études de </a:t>
            </a:r>
            <a:r>
              <a:rPr lang="en-GB" u="sng" dirty="0" err="1"/>
              <a:t>stabilit</a:t>
            </a:r>
            <a:r>
              <a:rPr lang="en-BE" u="sng" dirty="0"/>
              <a:t>é</a:t>
            </a:r>
            <a:r>
              <a:rPr lang="en-GB" u="sng" dirty="0"/>
              <a:t> studies to conduct</a:t>
            </a:r>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404813" y="1070219"/>
            <a:ext cx="8335962" cy="4419600"/>
          </a:xfrm>
        </p:spPr>
        <p:txBody>
          <a:bodyPr anchor="t"/>
          <a:lstStyle/>
          <a:p>
            <a:pPr algn="just"/>
            <a:r>
              <a:rPr lang="fr-FR" sz="1800" dirty="0">
                <a:latin typeface="Arial"/>
                <a:cs typeface="Arial"/>
              </a:rPr>
              <a:t>Quelles sont les directives </a:t>
            </a:r>
            <a:r>
              <a:rPr lang="fr-FR" sz="1800" dirty="0" err="1">
                <a:latin typeface="Arial"/>
                <a:cs typeface="Arial"/>
              </a:rPr>
              <a:t>dtabilité</a:t>
            </a:r>
            <a:r>
              <a:rPr lang="fr-FR" sz="1800" dirty="0">
                <a:latin typeface="Arial"/>
                <a:cs typeface="Arial"/>
              </a:rPr>
              <a:t> applicables aux nouvelles substances médicamenteuses et aux nouveaux médicaments selon leur type </a:t>
            </a:r>
            <a:r>
              <a:rPr lang="fr-FR" dirty="0">
                <a:latin typeface="Arial"/>
                <a:cs typeface="Arial"/>
              </a:rPr>
              <a:t>?</a:t>
            </a:r>
            <a:endParaRPr lang="en-GB" sz="2400" dirty="0">
              <a:latin typeface="Arial"/>
              <a:cs typeface="Arial"/>
            </a:endParaRPr>
          </a:p>
          <a:p>
            <a:endParaRPr lang="en-GB" sz="2400" dirty="0"/>
          </a:p>
          <a:p>
            <a:endParaRPr lang="en-GB" dirty="0"/>
          </a:p>
        </p:txBody>
      </p:sp>
      <p:grpSp>
        <p:nvGrpSpPr>
          <p:cNvPr id="5" name="Groupe 4"/>
          <p:cNvGrpSpPr/>
          <p:nvPr/>
        </p:nvGrpSpPr>
        <p:grpSpPr>
          <a:xfrm>
            <a:off x="643873" y="2131785"/>
            <a:ext cx="6712273" cy="4118095"/>
            <a:chOff x="390403" y="2411334"/>
            <a:chExt cx="8096902" cy="4118095"/>
          </a:xfrm>
          <a:solidFill>
            <a:srgbClr val="218BA7"/>
          </a:solidFill>
        </p:grpSpPr>
        <p:sp>
          <p:nvSpPr>
            <p:cNvPr id="6" name="Forme libre 5"/>
            <p:cNvSpPr/>
            <p:nvPr/>
          </p:nvSpPr>
          <p:spPr>
            <a:xfrm>
              <a:off x="3643590" y="3194200"/>
              <a:ext cx="894086" cy="975001"/>
            </a:xfrm>
            <a:custGeom>
              <a:avLst/>
              <a:gdLst/>
              <a:ahLst/>
              <a:cxnLst/>
              <a:rect l="0" t="0" r="0" b="0"/>
              <a:pathLst>
                <a:path>
                  <a:moveTo>
                    <a:pt x="894086" y="0"/>
                  </a:moveTo>
                  <a:lnTo>
                    <a:pt x="894086" y="975001"/>
                  </a:lnTo>
                  <a:lnTo>
                    <a:pt x="0" y="97500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7" name="Forme libre 6"/>
            <p:cNvSpPr/>
            <p:nvPr/>
          </p:nvSpPr>
          <p:spPr>
            <a:xfrm>
              <a:off x="4714722" y="3194200"/>
              <a:ext cx="1631714" cy="2083651"/>
            </a:xfrm>
            <a:custGeom>
              <a:avLst/>
              <a:gdLst/>
              <a:ahLst/>
              <a:cxnLst/>
              <a:rect l="0" t="0" r="0" b="0"/>
              <a:pathLst>
                <a:path>
                  <a:moveTo>
                    <a:pt x="0" y="0"/>
                  </a:moveTo>
                  <a:lnTo>
                    <a:pt x="0" y="1845843"/>
                  </a:lnTo>
                  <a:lnTo>
                    <a:pt x="1631714" y="1845843"/>
                  </a:lnTo>
                  <a:lnTo>
                    <a:pt x="1631714" y="208365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8" name="Forme libre 7"/>
            <p:cNvSpPr/>
            <p:nvPr/>
          </p:nvSpPr>
          <p:spPr>
            <a:xfrm>
              <a:off x="2685736" y="3194200"/>
              <a:ext cx="1674893" cy="2083651"/>
            </a:xfrm>
            <a:custGeom>
              <a:avLst/>
              <a:gdLst/>
              <a:ahLst/>
              <a:cxnLst/>
              <a:rect l="0" t="0" r="0" b="0"/>
              <a:pathLst>
                <a:path>
                  <a:moveTo>
                    <a:pt x="1674893" y="0"/>
                  </a:moveTo>
                  <a:lnTo>
                    <a:pt x="1674893" y="1845843"/>
                  </a:lnTo>
                  <a:lnTo>
                    <a:pt x="0" y="1845843"/>
                  </a:lnTo>
                  <a:lnTo>
                    <a:pt x="0" y="208365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9" name="Forme libre 8"/>
            <p:cNvSpPr/>
            <p:nvPr/>
          </p:nvSpPr>
          <p:spPr>
            <a:xfrm>
              <a:off x="407861" y="2411334"/>
              <a:ext cx="8079444" cy="857685"/>
            </a:xfrm>
            <a:custGeom>
              <a:avLst/>
              <a:gdLst>
                <a:gd name="connsiteX0" fmla="*/ 0 w 6225112"/>
                <a:gd name="connsiteY0" fmla="*/ 0 h 1132419"/>
                <a:gd name="connsiteX1" fmla="*/ 6225112 w 6225112"/>
                <a:gd name="connsiteY1" fmla="*/ 0 h 1132419"/>
                <a:gd name="connsiteX2" fmla="*/ 6225112 w 6225112"/>
                <a:gd name="connsiteY2" fmla="*/ 1132419 h 1132419"/>
                <a:gd name="connsiteX3" fmla="*/ 0 w 6225112"/>
                <a:gd name="connsiteY3" fmla="*/ 1132419 h 1132419"/>
                <a:gd name="connsiteX4" fmla="*/ 0 w 6225112"/>
                <a:gd name="connsiteY4" fmla="*/ 0 h 1132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5112" h="1132419">
                  <a:moveTo>
                    <a:pt x="0" y="0"/>
                  </a:moveTo>
                  <a:lnTo>
                    <a:pt x="6225112" y="0"/>
                  </a:lnTo>
                  <a:lnTo>
                    <a:pt x="6225112" y="1132419"/>
                  </a:lnTo>
                  <a:lnTo>
                    <a:pt x="0" y="11324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BE" b="1" u="sng" dirty="0"/>
                <a:t>DIRECTIVE P</a:t>
              </a:r>
              <a:r>
                <a:rPr lang="fr-FR" sz="1800" b="1" u="sng" kern="1200" dirty="0"/>
                <a:t>ARENT</a:t>
              </a:r>
              <a:r>
                <a:rPr lang="en-BE" sz="1800" b="1" u="sng" kern="1200" dirty="0"/>
                <a:t>E</a:t>
              </a:r>
              <a:r>
                <a:rPr lang="fr-FR" sz="1800" b="1" u="sng" kern="1200" dirty="0"/>
                <a:t> </a:t>
              </a:r>
              <a:r>
                <a:rPr lang="fr-FR" sz="1800" kern="1200" dirty="0"/>
                <a:t>: </a:t>
              </a:r>
              <a:r>
                <a:rPr lang="fr-FR" sz="1800" b="1" kern="1200" dirty="0"/>
                <a:t>VICH GL3 </a:t>
              </a:r>
            </a:p>
            <a:p>
              <a:pPr lvl="0" algn="ctr" defTabSz="800100">
                <a:lnSpc>
                  <a:spcPct val="90000"/>
                </a:lnSpc>
                <a:spcBef>
                  <a:spcPct val="0"/>
                </a:spcBef>
                <a:spcAft>
                  <a:spcPct val="35000"/>
                </a:spcAft>
              </a:pPr>
              <a:r>
                <a:rPr lang="fr-FR" sz="1800" b="0" kern="1200" dirty="0"/>
                <a:t>«</a:t>
              </a:r>
              <a:r>
                <a:rPr lang="en-BE" sz="1800" b="0" i="1" kern="1200" dirty="0"/>
                <a:t>Test</a:t>
              </a:r>
              <a:r>
                <a:rPr lang="fr-FR" i="1" dirty="0"/>
                <a:t>s de stabilité des nouvelles substances médicamenteuses et des nouveaux produits médicinaux</a:t>
              </a:r>
              <a:r>
                <a:rPr lang="en-BE" i="1" dirty="0"/>
                <a:t> </a:t>
              </a:r>
              <a:r>
                <a:rPr lang="fr-BE" i="1" dirty="0"/>
                <a:t>v</a:t>
              </a:r>
              <a:r>
                <a:rPr lang="en-BE" i="1" dirty="0"/>
                <a:t>é</a:t>
              </a:r>
              <a:r>
                <a:rPr lang="fr-BE" i="1" dirty="0"/>
                <a:t>t</a:t>
              </a:r>
              <a:r>
                <a:rPr lang="en-BE" i="1" dirty="0"/>
                <a:t>é</a:t>
              </a:r>
              <a:r>
                <a:rPr lang="fr-BE" i="1" dirty="0"/>
                <a:t>r</a:t>
              </a:r>
              <a:r>
                <a:rPr lang="en-BE" i="1" dirty="0" err="1"/>
                <a:t>i</a:t>
              </a:r>
              <a:r>
                <a:rPr lang="fr-BE" i="1" dirty="0"/>
                <a:t>n</a:t>
              </a:r>
              <a:r>
                <a:rPr lang="en-BE" i="1" dirty="0"/>
                <a:t>a</a:t>
              </a:r>
              <a:r>
                <a:rPr lang="fr-BE" i="1" dirty="0"/>
                <a:t>i</a:t>
              </a:r>
              <a:r>
                <a:rPr lang="en-BE" i="1" dirty="0"/>
                <a:t>r</a:t>
              </a:r>
              <a:r>
                <a:rPr lang="fr-BE" i="1" dirty="0"/>
                <a:t>e</a:t>
              </a:r>
              <a:r>
                <a:rPr lang="en-BE" i="1" dirty="0"/>
                <a:t>s</a:t>
              </a:r>
              <a:r>
                <a:rPr lang="en-US" sz="1800" b="0" u="none" strike="noStrike" kern="1200" dirty="0">
                  <a:effectLst/>
                </a:rPr>
                <a:t>”</a:t>
              </a:r>
              <a:r>
                <a:rPr lang="fr-FR" sz="1800" b="0" kern="1200" dirty="0"/>
                <a:t> </a:t>
              </a:r>
              <a:endParaRPr lang="en-US" sz="1800" b="0" kern="1200" dirty="0"/>
            </a:p>
          </p:txBody>
        </p:sp>
        <p:sp>
          <p:nvSpPr>
            <p:cNvPr id="10" name="Forme libre 9"/>
            <p:cNvSpPr/>
            <p:nvPr/>
          </p:nvSpPr>
          <p:spPr>
            <a:xfrm>
              <a:off x="390403" y="5277851"/>
              <a:ext cx="4043333" cy="1251578"/>
            </a:xfrm>
            <a:custGeom>
              <a:avLst/>
              <a:gdLst>
                <a:gd name="connsiteX0" fmla="*/ 0 w 2787812"/>
                <a:gd name="connsiteY0" fmla="*/ 0 h 1132419"/>
                <a:gd name="connsiteX1" fmla="*/ 2787812 w 2787812"/>
                <a:gd name="connsiteY1" fmla="*/ 0 h 1132419"/>
                <a:gd name="connsiteX2" fmla="*/ 2787812 w 2787812"/>
                <a:gd name="connsiteY2" fmla="*/ 1132419 h 1132419"/>
                <a:gd name="connsiteX3" fmla="*/ 0 w 2787812"/>
                <a:gd name="connsiteY3" fmla="*/ 1132419 h 1132419"/>
                <a:gd name="connsiteX4" fmla="*/ 0 w 2787812"/>
                <a:gd name="connsiteY4" fmla="*/ 0 h 1132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812" h="1132419">
                  <a:moveTo>
                    <a:pt x="0" y="0"/>
                  </a:moveTo>
                  <a:lnTo>
                    <a:pt x="2787812" y="0"/>
                  </a:lnTo>
                  <a:lnTo>
                    <a:pt x="2787812" y="1132419"/>
                  </a:lnTo>
                  <a:lnTo>
                    <a:pt x="0" y="11324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fr-FR" dirty="0"/>
                <a:t>Autres conseils pour les prémélanges médicamenteux</a:t>
              </a:r>
              <a:r>
                <a:rPr lang="fr-FR" sz="1800" kern="1200" dirty="0"/>
                <a:t>: </a:t>
              </a:r>
            </a:p>
            <a:p>
              <a:pPr lvl="0" algn="ctr" defTabSz="800100">
                <a:lnSpc>
                  <a:spcPct val="90000"/>
                </a:lnSpc>
                <a:spcBef>
                  <a:spcPct val="0"/>
                </a:spcBef>
                <a:spcAft>
                  <a:spcPct val="35000"/>
                </a:spcAft>
              </a:pPr>
              <a:r>
                <a:rPr lang="fr-FR" sz="1800" kern="1200" dirty="0"/>
                <a:t>Directive VICH GL 8</a:t>
              </a:r>
              <a:endParaRPr lang="en-US" sz="1800" kern="1200" dirty="0"/>
            </a:p>
          </p:txBody>
        </p:sp>
        <p:sp>
          <p:nvSpPr>
            <p:cNvPr id="11" name="Forme libre 10"/>
            <p:cNvSpPr/>
            <p:nvPr/>
          </p:nvSpPr>
          <p:spPr>
            <a:xfrm>
              <a:off x="4787829" y="5277851"/>
              <a:ext cx="3699476" cy="1251578"/>
            </a:xfrm>
            <a:custGeom>
              <a:avLst/>
              <a:gdLst>
                <a:gd name="connsiteX0" fmla="*/ 0 w 2874170"/>
                <a:gd name="connsiteY0" fmla="*/ 0 h 1132419"/>
                <a:gd name="connsiteX1" fmla="*/ 2874170 w 2874170"/>
                <a:gd name="connsiteY1" fmla="*/ 0 h 1132419"/>
                <a:gd name="connsiteX2" fmla="*/ 2874170 w 2874170"/>
                <a:gd name="connsiteY2" fmla="*/ 1132419 h 1132419"/>
                <a:gd name="connsiteX3" fmla="*/ 0 w 2874170"/>
                <a:gd name="connsiteY3" fmla="*/ 1132419 h 1132419"/>
                <a:gd name="connsiteX4" fmla="*/ 0 w 2874170"/>
                <a:gd name="connsiteY4" fmla="*/ 0 h 1132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170" h="1132419">
                  <a:moveTo>
                    <a:pt x="0" y="0"/>
                  </a:moveTo>
                  <a:lnTo>
                    <a:pt x="2874170" y="0"/>
                  </a:lnTo>
                  <a:lnTo>
                    <a:pt x="2874170" y="1132419"/>
                  </a:lnTo>
                  <a:lnTo>
                    <a:pt x="0" y="11324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BE" dirty="0"/>
                <a:t>D</a:t>
              </a:r>
              <a:r>
                <a:rPr lang="fr-BE" dirty="0"/>
                <a:t>i</a:t>
              </a:r>
              <a:r>
                <a:rPr lang="en-BE" dirty="0"/>
                <a:t>r</a:t>
              </a:r>
              <a:r>
                <a:rPr lang="fr-BE" dirty="0"/>
                <a:t>e</a:t>
              </a:r>
              <a:r>
                <a:rPr lang="en-BE" dirty="0"/>
                <a:t>c</a:t>
              </a:r>
              <a:r>
                <a:rPr lang="fr-BE" dirty="0"/>
                <a:t>t</a:t>
              </a:r>
              <a:r>
                <a:rPr lang="en-BE" dirty="0" err="1"/>
                <a:t>i</a:t>
              </a:r>
              <a:r>
                <a:rPr lang="fr-BE" dirty="0"/>
                <a:t>v</a:t>
              </a:r>
              <a:r>
                <a:rPr lang="en-BE" dirty="0"/>
                <a:t>e</a:t>
              </a:r>
              <a:r>
                <a:rPr lang="fr-BE" dirty="0"/>
                <a:t>s</a:t>
              </a:r>
              <a:r>
                <a:rPr lang="en-BE" dirty="0"/>
                <a:t> </a:t>
              </a:r>
              <a:r>
                <a:rPr lang="fr-FR" dirty="0"/>
                <a:t>complémentaires pour les produits biotechnologiques/</a:t>
              </a:r>
              <a:r>
                <a:rPr lang="fr-FR" dirty="0" err="1"/>
                <a:t>biologiqu</a:t>
              </a:r>
              <a:r>
                <a:rPr lang="en-BE" dirty="0"/>
                <a:t>e</a:t>
              </a:r>
              <a:r>
                <a:rPr lang="en-US" sz="1800" kern="1200" dirty="0"/>
                <a:t>s</a:t>
              </a:r>
              <a:r>
                <a:rPr lang="fr-FR" sz="1800" kern="1200" dirty="0"/>
                <a:t>: </a:t>
              </a:r>
            </a:p>
            <a:p>
              <a:pPr lvl="0" algn="ctr" defTabSz="800100">
                <a:lnSpc>
                  <a:spcPct val="90000"/>
                </a:lnSpc>
                <a:spcBef>
                  <a:spcPct val="0"/>
                </a:spcBef>
                <a:spcAft>
                  <a:spcPct val="35000"/>
                </a:spcAft>
              </a:pPr>
              <a:r>
                <a:rPr lang="fr-FR" sz="1800" kern="1200" dirty="0"/>
                <a:t>Directive VICH GL 17</a:t>
              </a:r>
              <a:endParaRPr lang="en-US" sz="1800" kern="1200" dirty="0"/>
            </a:p>
          </p:txBody>
        </p:sp>
        <p:sp>
          <p:nvSpPr>
            <p:cNvPr id="12" name="Forme libre 11"/>
            <p:cNvSpPr/>
            <p:nvPr/>
          </p:nvSpPr>
          <p:spPr>
            <a:xfrm>
              <a:off x="390404" y="3723453"/>
              <a:ext cx="4147272" cy="1099964"/>
            </a:xfrm>
            <a:custGeom>
              <a:avLst/>
              <a:gdLst>
                <a:gd name="connsiteX0" fmla="*/ 0 w 3430233"/>
                <a:gd name="connsiteY0" fmla="*/ 0 h 891497"/>
                <a:gd name="connsiteX1" fmla="*/ 3430233 w 3430233"/>
                <a:gd name="connsiteY1" fmla="*/ 0 h 891497"/>
                <a:gd name="connsiteX2" fmla="*/ 3430233 w 3430233"/>
                <a:gd name="connsiteY2" fmla="*/ 891497 h 891497"/>
                <a:gd name="connsiteX3" fmla="*/ 0 w 3430233"/>
                <a:gd name="connsiteY3" fmla="*/ 891497 h 891497"/>
                <a:gd name="connsiteX4" fmla="*/ 0 w 3430233"/>
                <a:gd name="connsiteY4" fmla="*/ 0 h 891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233" h="891497">
                  <a:moveTo>
                    <a:pt x="0" y="0"/>
                  </a:moveTo>
                  <a:lnTo>
                    <a:pt x="3430233" y="0"/>
                  </a:lnTo>
                  <a:lnTo>
                    <a:pt x="3430233" y="891497"/>
                  </a:lnTo>
                  <a:lnTo>
                    <a:pt x="0" y="891497"/>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fr-FR" sz="1800" kern="1200" dirty="0"/>
                <a:t>Annex</a:t>
              </a:r>
              <a:r>
                <a:rPr lang="en-BE" sz="1800" kern="1200" dirty="0"/>
                <a:t>e</a:t>
              </a:r>
              <a:r>
                <a:rPr lang="fr-FR" sz="1800" kern="1200" dirty="0"/>
                <a:t>: </a:t>
              </a:r>
              <a:r>
                <a:rPr lang="en-BE" sz="1800" kern="1200" dirty="0"/>
                <a:t>D</a:t>
              </a:r>
              <a:r>
                <a:rPr lang="fr-BE" sz="1800" kern="1200" dirty="0"/>
                <a:t>i</a:t>
              </a:r>
              <a:r>
                <a:rPr lang="en-BE" sz="1800" kern="1200" dirty="0"/>
                <a:t>r</a:t>
              </a:r>
              <a:r>
                <a:rPr lang="fr-BE" sz="1800" kern="1200" dirty="0"/>
                <a:t>e</a:t>
              </a:r>
              <a:r>
                <a:rPr lang="en-BE" sz="1800" kern="1200" dirty="0"/>
                <a:t>c</a:t>
              </a:r>
              <a:r>
                <a:rPr lang="fr-BE" sz="1800" kern="1200" dirty="0"/>
                <a:t>t</a:t>
              </a:r>
              <a:r>
                <a:rPr lang="en-BE" sz="1800" kern="1200" dirty="0" err="1"/>
                <a:t>i</a:t>
              </a:r>
              <a:r>
                <a:rPr lang="fr-BE" sz="1800" kern="1200" dirty="0"/>
                <a:t>v</a:t>
              </a:r>
              <a:r>
                <a:rPr lang="en-BE" sz="1800" kern="1200" dirty="0"/>
                <a:t>e </a:t>
              </a:r>
              <a:r>
                <a:rPr lang="fr-BE" sz="1800" kern="1200" dirty="0"/>
                <a:t>V</a:t>
              </a:r>
              <a:r>
                <a:rPr lang="en-BE" sz="1800" kern="1200" dirty="0"/>
                <a:t>I</a:t>
              </a:r>
              <a:r>
                <a:rPr lang="fr-BE" sz="1800" kern="1200" dirty="0"/>
                <a:t>C</a:t>
              </a:r>
              <a:r>
                <a:rPr lang="en-BE" sz="1800" kern="1200" dirty="0"/>
                <a:t>H</a:t>
              </a:r>
              <a:r>
                <a:rPr lang="fr-FR" sz="1800" kern="1200" dirty="0"/>
                <a:t> GL 4 </a:t>
              </a:r>
            </a:p>
            <a:p>
              <a:pPr lvl="0" algn="ctr" defTabSz="800100">
                <a:lnSpc>
                  <a:spcPct val="90000"/>
                </a:lnSpc>
                <a:spcBef>
                  <a:spcPct val="0"/>
                </a:spcBef>
                <a:spcAft>
                  <a:spcPct val="35000"/>
                </a:spcAft>
              </a:pPr>
              <a:r>
                <a:rPr lang="fr-FR" sz="1800" kern="1200" dirty="0"/>
                <a:t>«</a:t>
              </a:r>
              <a:r>
                <a:rPr lang="fr-FR" i="1" dirty="0"/>
                <a:t>Exigences relatives aux nouvelles formes p</a:t>
              </a:r>
              <a:r>
                <a:rPr lang="en-BE" i="1" dirty="0"/>
                <a:t>h</a:t>
              </a:r>
              <a:r>
                <a:rPr lang="fr-BE" i="1" dirty="0"/>
                <a:t>a</a:t>
              </a:r>
              <a:r>
                <a:rPr lang="en-BE" i="1" dirty="0"/>
                <a:t>r</a:t>
              </a:r>
              <a:r>
                <a:rPr lang="fr-BE" i="1" dirty="0"/>
                <a:t>m</a:t>
              </a:r>
              <a:r>
                <a:rPr lang="en-BE" i="1" dirty="0"/>
                <a:t>a</a:t>
              </a:r>
              <a:r>
                <a:rPr lang="fr-BE" i="1" dirty="0"/>
                <a:t>c</a:t>
              </a:r>
              <a:r>
                <a:rPr lang="en-BE" i="1" dirty="0"/>
                <a:t>e</a:t>
              </a:r>
              <a:r>
                <a:rPr lang="fr-BE" i="1" dirty="0"/>
                <a:t>u</a:t>
              </a:r>
              <a:r>
                <a:rPr lang="en-BE" i="1" dirty="0"/>
                <a:t>t</a:t>
              </a:r>
              <a:r>
                <a:rPr lang="fr-BE" i="1" dirty="0"/>
                <a:t>i</a:t>
              </a:r>
              <a:r>
                <a:rPr lang="en-BE" i="1" dirty="0"/>
                <a:t>q</a:t>
              </a:r>
              <a:r>
                <a:rPr lang="fr-BE" i="1" dirty="0"/>
                <a:t>u</a:t>
              </a:r>
              <a:r>
                <a:rPr lang="en-BE" i="1" dirty="0"/>
                <a:t>e</a:t>
              </a:r>
              <a:r>
                <a:rPr lang="fr-FR" i="1" dirty="0"/>
                <a:t>s</a:t>
              </a:r>
              <a:r>
                <a:rPr lang="en-BE" i="1" dirty="0"/>
                <a:t>”</a:t>
              </a:r>
              <a:endParaRPr lang="en-US" sz="1800" kern="1200" dirty="0"/>
            </a:p>
          </p:txBody>
        </p:sp>
      </p:grpSp>
      <p:sp>
        <p:nvSpPr>
          <p:cNvPr id="4" name="TextBox 3">
            <a:extLst>
              <a:ext uri="{FF2B5EF4-FFF2-40B4-BE49-F238E27FC236}">
                <a16:creationId xmlns:a16="http://schemas.microsoft.com/office/drawing/2014/main" id="{DD36B9E4-BEF5-4B3A-96B1-482D1E3F9138}"/>
              </a:ext>
            </a:extLst>
          </p:cNvPr>
          <p:cNvSpPr txBox="1"/>
          <p:nvPr/>
        </p:nvSpPr>
        <p:spPr>
          <a:xfrm rot="16200000">
            <a:off x="6079787" y="3769578"/>
            <a:ext cx="4075956" cy="646331"/>
          </a:xfrm>
          <a:prstGeom prst="rect">
            <a:avLst/>
          </a:prstGeom>
          <a:solidFill>
            <a:srgbClr val="ED7D31"/>
          </a:solidFill>
        </p:spPr>
        <p:txBody>
          <a:bodyPr wrap="square" rtlCol="0">
            <a:spAutoFit/>
          </a:bodyPr>
          <a:lstStyle/>
          <a:p>
            <a:r>
              <a:rPr lang="fr-BE" dirty="0">
                <a:solidFill>
                  <a:schemeClr val="bg1"/>
                </a:solidFill>
              </a:rPr>
              <a:t>Méthode des extrêmes </a:t>
            </a:r>
            <a:r>
              <a:rPr lang="en-BE" dirty="0">
                <a:solidFill>
                  <a:schemeClr val="bg1"/>
                </a:solidFill>
              </a:rPr>
              <a:t>et </a:t>
            </a:r>
            <a:r>
              <a:rPr lang="fr-BE" dirty="0">
                <a:solidFill>
                  <a:schemeClr val="bg1"/>
                </a:solidFill>
              </a:rPr>
              <a:t>matri</a:t>
            </a:r>
            <a:r>
              <a:rPr lang="en-BE" dirty="0" err="1">
                <a:solidFill>
                  <a:schemeClr val="bg1"/>
                </a:solidFill>
              </a:rPr>
              <a:t>çage</a:t>
            </a:r>
            <a:endParaRPr lang="fr-BE" dirty="0">
              <a:solidFill>
                <a:schemeClr val="bg1"/>
              </a:solidFill>
            </a:endParaRPr>
          </a:p>
          <a:p>
            <a:r>
              <a:rPr lang="fr-BE" dirty="0" err="1">
                <a:solidFill>
                  <a:schemeClr val="bg1"/>
                </a:solidFill>
              </a:rPr>
              <a:t>Analys</a:t>
            </a:r>
            <a:r>
              <a:rPr lang="en-BE" dirty="0">
                <a:solidFill>
                  <a:schemeClr val="bg1"/>
                </a:solidFill>
              </a:rPr>
              <a:t>e </a:t>
            </a:r>
            <a:r>
              <a:rPr lang="fr-BE" dirty="0" err="1">
                <a:solidFill>
                  <a:schemeClr val="bg1"/>
                </a:solidFill>
              </a:rPr>
              <a:t>Statisti</a:t>
            </a:r>
            <a:r>
              <a:rPr lang="en-BE" dirty="0">
                <a:solidFill>
                  <a:schemeClr val="bg1"/>
                </a:solidFill>
              </a:rPr>
              <a:t>que</a:t>
            </a:r>
            <a:r>
              <a:rPr lang="fr-BE" dirty="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68201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p:txBody>
          <a:bodyPr/>
          <a:lstStyle/>
          <a:p>
            <a:r>
              <a:rPr lang="en-GB" dirty="0"/>
              <a:t>DEFINITIONS (1/2)</a:t>
            </a:r>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653077" y="1298350"/>
            <a:ext cx="7000781" cy="4419600"/>
          </a:xfrm>
        </p:spPr>
        <p:txBody>
          <a:bodyPr/>
          <a:lstStyle/>
          <a:p>
            <a:pPr algn="just">
              <a:buFont typeface="Wingdings" panose="05000000000000000000" pitchFamily="2" charset="2"/>
              <a:buChar char="Ø"/>
            </a:pPr>
            <a:r>
              <a:rPr lang="en-GB" b="1" dirty="0"/>
              <a:t> </a:t>
            </a:r>
            <a:r>
              <a:rPr lang="en-BE" b="1" dirty="0"/>
              <a:t>N</a:t>
            </a:r>
            <a:r>
              <a:rPr lang="en-GB" b="1" dirty="0" err="1"/>
              <a:t>ouvelle</a:t>
            </a:r>
            <a:r>
              <a:rPr lang="en-GB" b="1" dirty="0"/>
              <a:t> </a:t>
            </a:r>
            <a:r>
              <a:rPr lang="en-BE" b="1" dirty="0"/>
              <a:t>F</a:t>
            </a:r>
            <a:r>
              <a:rPr lang="en-GB" b="1" dirty="0" err="1"/>
              <a:t>orme</a:t>
            </a:r>
            <a:r>
              <a:rPr lang="en-GB" b="1" dirty="0"/>
              <a:t> </a:t>
            </a:r>
            <a:r>
              <a:rPr lang="en-BE" b="1" dirty="0" err="1"/>
              <a:t>Pharmaceutique</a:t>
            </a:r>
            <a:r>
              <a:rPr lang="en-GB" dirty="0"/>
              <a:t>: </a:t>
            </a:r>
            <a:r>
              <a:rPr lang="fr-FR" dirty="0"/>
              <a:t>est défini comme un produit médicamenteux</a:t>
            </a:r>
            <a:r>
              <a:rPr lang="en-BE" dirty="0"/>
              <a:t>, </a:t>
            </a:r>
            <a:r>
              <a:rPr lang="fr-FR" dirty="0"/>
              <a:t>un type de produit pharmaceutique différent, </a:t>
            </a:r>
            <a:r>
              <a:rPr lang="en-BE" dirty="0"/>
              <a:t>c</a:t>
            </a:r>
            <a:r>
              <a:rPr lang="fr-BE" dirty="0"/>
              <a:t>o</a:t>
            </a:r>
            <a:r>
              <a:rPr lang="en-BE" dirty="0"/>
              <a:t>n</a:t>
            </a:r>
            <a:r>
              <a:rPr lang="fr-BE" dirty="0"/>
              <a:t>t</a:t>
            </a:r>
            <a:r>
              <a:rPr lang="en-BE" dirty="0"/>
              <a:t>e</a:t>
            </a:r>
            <a:r>
              <a:rPr lang="fr-BE" dirty="0"/>
              <a:t>n</a:t>
            </a:r>
            <a:r>
              <a:rPr lang="en-BE" dirty="0"/>
              <a:t>a</a:t>
            </a:r>
            <a:r>
              <a:rPr lang="fr-BE" dirty="0"/>
              <a:t>n</a:t>
            </a:r>
            <a:r>
              <a:rPr lang="en-BE" dirty="0"/>
              <a:t>t </a:t>
            </a:r>
            <a:r>
              <a:rPr lang="fr-FR" dirty="0"/>
              <a:t>la même substance active que le produit existant approuvé</a:t>
            </a:r>
            <a:r>
              <a:rPr lang="en-US" dirty="0"/>
              <a:t>. </a:t>
            </a:r>
          </a:p>
          <a:p>
            <a:pPr marL="342900" indent="-342900" algn="just">
              <a:spcBef>
                <a:spcPts val="1200"/>
              </a:spcBef>
              <a:buFont typeface="Wingdings" panose="05000000000000000000" pitchFamily="2" charset="2"/>
              <a:buChar char="Ø"/>
            </a:pPr>
            <a:r>
              <a:rPr lang="fr-FR" dirty="0"/>
              <a:t>Différents types de produits pharmaceutiques </a:t>
            </a:r>
            <a:r>
              <a:rPr lang="en-BE" dirty="0"/>
              <a:t>p</a:t>
            </a:r>
            <a:r>
              <a:rPr lang="fr-BE" dirty="0"/>
              <a:t>o</a:t>
            </a:r>
            <a:r>
              <a:rPr lang="en-BE" dirty="0"/>
              <a:t>s</a:t>
            </a:r>
            <a:r>
              <a:rPr lang="fr-BE" dirty="0"/>
              <a:t>s</a:t>
            </a:r>
            <a:r>
              <a:rPr lang="en-BE" dirty="0"/>
              <a:t>è</a:t>
            </a:r>
            <a:r>
              <a:rPr lang="fr-BE" dirty="0"/>
              <a:t>d</a:t>
            </a:r>
            <a:r>
              <a:rPr lang="en-BE" dirty="0" err="1"/>
              <a:t>en</a:t>
            </a:r>
            <a:r>
              <a:rPr lang="fr-FR" dirty="0"/>
              <a:t>t</a:t>
            </a:r>
            <a:r>
              <a:rPr lang="en-US" dirty="0">
                <a:solidFill>
                  <a:srgbClr val="218BA7"/>
                </a:solidFill>
              </a:rPr>
              <a:t> </a:t>
            </a:r>
          </a:p>
          <a:p>
            <a:pPr marL="576263" lvl="1" indent="-342900" algn="just">
              <a:spcBef>
                <a:spcPts val="1200"/>
              </a:spcBef>
              <a:buFont typeface="Wingdings" panose="05000000000000000000" pitchFamily="2" charset="2"/>
              <a:buChar char="Ø"/>
            </a:pPr>
            <a:r>
              <a:rPr lang="fr-BE" sz="1800" dirty="0">
                <a:solidFill>
                  <a:srgbClr val="ED7D31"/>
                </a:solidFill>
              </a:rPr>
              <a:t>V</a:t>
            </a:r>
            <a:r>
              <a:rPr lang="en-BE" sz="1800" dirty="0" err="1">
                <a:solidFill>
                  <a:srgbClr val="ED7D31"/>
                </a:solidFill>
              </a:rPr>
              <a:t>oie</a:t>
            </a:r>
            <a:r>
              <a:rPr lang="en-BE" sz="1800" dirty="0">
                <a:solidFill>
                  <a:srgbClr val="ED7D31"/>
                </a:solidFill>
              </a:rPr>
              <a:t> </a:t>
            </a:r>
            <a:r>
              <a:rPr lang="en-BE" sz="1800" dirty="0" err="1">
                <a:solidFill>
                  <a:srgbClr val="ED7D31"/>
                </a:solidFill>
              </a:rPr>
              <a:t>d’administration</a:t>
            </a:r>
            <a:r>
              <a:rPr lang="en-BE" sz="1800" dirty="0">
                <a:solidFill>
                  <a:srgbClr val="ED7D31"/>
                </a:solidFill>
              </a:rPr>
              <a:t> </a:t>
            </a:r>
            <a:r>
              <a:rPr lang="en-BE" sz="1800" dirty="0" err="1">
                <a:solidFill>
                  <a:srgbClr val="ED7D31"/>
                </a:solidFill>
              </a:rPr>
              <a:t>différente</a:t>
            </a:r>
            <a:r>
              <a:rPr lang="en-US" sz="1800" dirty="0">
                <a:solidFill>
                  <a:srgbClr val="ED7D31"/>
                </a:solidFill>
              </a:rPr>
              <a:t> (e</a:t>
            </a:r>
            <a:r>
              <a:rPr lang="en-BE" sz="1800" dirty="0">
                <a:solidFill>
                  <a:srgbClr val="ED7D31"/>
                </a:solidFill>
              </a:rPr>
              <a:t>x</a:t>
            </a:r>
            <a:r>
              <a:rPr lang="en-US" sz="1800" dirty="0">
                <a:solidFill>
                  <a:srgbClr val="ED7D31"/>
                </a:solidFill>
              </a:rPr>
              <a:t>., oral</a:t>
            </a:r>
            <a:r>
              <a:rPr lang="en-BE" sz="1800" dirty="0">
                <a:solidFill>
                  <a:srgbClr val="ED7D31"/>
                </a:solidFill>
              </a:rPr>
              <a:t>e </a:t>
            </a:r>
            <a:r>
              <a:rPr lang="fr-BE" sz="1800" dirty="0">
                <a:solidFill>
                  <a:srgbClr val="ED7D31"/>
                </a:solidFill>
              </a:rPr>
              <a:t>à</a:t>
            </a:r>
            <a:r>
              <a:rPr lang="en-US" sz="1800" dirty="0">
                <a:solidFill>
                  <a:srgbClr val="ED7D31"/>
                </a:solidFill>
              </a:rPr>
              <a:t> parental</a:t>
            </a:r>
            <a:r>
              <a:rPr lang="en-BE" sz="1800" dirty="0">
                <a:solidFill>
                  <a:srgbClr val="ED7D31"/>
                </a:solidFill>
              </a:rPr>
              <a:t>e</a:t>
            </a:r>
            <a:r>
              <a:rPr lang="en-US" sz="1800" dirty="0">
                <a:solidFill>
                  <a:srgbClr val="ED7D31"/>
                </a:solidFill>
              </a:rPr>
              <a:t>), </a:t>
            </a:r>
          </a:p>
          <a:p>
            <a:pPr marL="576263" lvl="1" indent="-342900" algn="just">
              <a:spcBef>
                <a:spcPts val="1200"/>
              </a:spcBef>
              <a:buFont typeface="Wingdings" panose="05000000000000000000" pitchFamily="2" charset="2"/>
              <a:buChar char="Ø"/>
            </a:pPr>
            <a:r>
              <a:rPr lang="en-BE" sz="1800" dirty="0">
                <a:solidFill>
                  <a:srgbClr val="ED7D31"/>
                </a:solidFill>
              </a:rPr>
              <a:t>No</a:t>
            </a:r>
            <a:r>
              <a:rPr lang="fr-BE" sz="1800" dirty="0">
                <a:solidFill>
                  <a:srgbClr val="ED7D31"/>
                </a:solidFill>
              </a:rPr>
              <a:t>u</a:t>
            </a:r>
            <a:r>
              <a:rPr lang="en-BE" sz="1800" dirty="0">
                <a:solidFill>
                  <a:srgbClr val="ED7D31"/>
                </a:solidFill>
              </a:rPr>
              <a:t>v</a:t>
            </a:r>
            <a:r>
              <a:rPr lang="fr-BE" sz="1800" dirty="0">
                <a:solidFill>
                  <a:srgbClr val="ED7D31"/>
                </a:solidFill>
              </a:rPr>
              <a:t>e</a:t>
            </a:r>
            <a:r>
              <a:rPr lang="en-BE" sz="1800" dirty="0">
                <a:solidFill>
                  <a:srgbClr val="ED7D31"/>
                </a:solidFill>
              </a:rPr>
              <a:t>l</a:t>
            </a:r>
            <a:r>
              <a:rPr lang="fr-BE" sz="1800" dirty="0">
                <a:solidFill>
                  <a:srgbClr val="ED7D31"/>
                </a:solidFill>
              </a:rPr>
              <a:t>l</a:t>
            </a:r>
            <a:r>
              <a:rPr lang="en-BE" sz="1800" dirty="0">
                <a:solidFill>
                  <a:srgbClr val="ED7D31"/>
                </a:solidFill>
              </a:rPr>
              <a:t>e</a:t>
            </a:r>
            <a:r>
              <a:rPr lang="en-US" sz="1800" dirty="0">
                <a:solidFill>
                  <a:srgbClr val="ED7D31"/>
                </a:solidFill>
              </a:rPr>
              <a:t> f</a:t>
            </a:r>
            <a:r>
              <a:rPr lang="en-BE" sz="1800" dirty="0">
                <a:solidFill>
                  <a:srgbClr val="ED7D31"/>
                </a:solidFill>
              </a:rPr>
              <a:t>o</a:t>
            </a:r>
            <a:r>
              <a:rPr lang="en-US" sz="1800" dirty="0" err="1">
                <a:solidFill>
                  <a:srgbClr val="ED7D31"/>
                </a:solidFill>
              </a:rPr>
              <a:t>nctionalit</a:t>
            </a:r>
            <a:r>
              <a:rPr lang="en-BE" sz="1800" dirty="0">
                <a:solidFill>
                  <a:srgbClr val="ED7D31"/>
                </a:solidFill>
              </a:rPr>
              <a:t>é</a:t>
            </a:r>
            <a:r>
              <a:rPr lang="en-US" sz="1800" dirty="0">
                <a:solidFill>
                  <a:srgbClr val="ED7D31"/>
                </a:solidFill>
              </a:rPr>
              <a:t>/</a:t>
            </a:r>
            <a:r>
              <a:rPr lang="en-BE" sz="1800" dirty="0">
                <a:solidFill>
                  <a:srgbClr val="ED7D31"/>
                </a:solidFill>
              </a:rPr>
              <a:t>mode </a:t>
            </a:r>
            <a:r>
              <a:rPr lang="fr-BE" sz="1800" dirty="0">
                <a:solidFill>
                  <a:srgbClr val="ED7D31"/>
                </a:solidFill>
              </a:rPr>
              <a:t>d</a:t>
            </a:r>
            <a:r>
              <a:rPr lang="en-BE" sz="1800" dirty="0">
                <a:solidFill>
                  <a:srgbClr val="ED7D31"/>
                </a:solidFill>
              </a:rPr>
              <a:t>e </a:t>
            </a:r>
            <a:r>
              <a:rPr lang="fr-BE" sz="1800" dirty="0">
                <a:solidFill>
                  <a:srgbClr val="ED7D31"/>
                </a:solidFill>
              </a:rPr>
              <a:t>l</a:t>
            </a:r>
            <a:r>
              <a:rPr lang="en-BE" sz="1800" dirty="0" err="1">
                <a:solidFill>
                  <a:srgbClr val="ED7D31"/>
                </a:solidFill>
              </a:rPr>
              <a:t>i</a:t>
            </a:r>
            <a:r>
              <a:rPr lang="fr-BE" sz="1800" dirty="0">
                <a:solidFill>
                  <a:srgbClr val="ED7D31"/>
                </a:solidFill>
              </a:rPr>
              <a:t>b</a:t>
            </a:r>
            <a:r>
              <a:rPr lang="en-BE" sz="1800" dirty="0">
                <a:solidFill>
                  <a:srgbClr val="ED7D31"/>
                </a:solidFill>
              </a:rPr>
              <a:t>é</a:t>
            </a:r>
            <a:r>
              <a:rPr lang="fr-BE" sz="1800" dirty="0">
                <a:solidFill>
                  <a:srgbClr val="ED7D31"/>
                </a:solidFill>
              </a:rPr>
              <a:t>r</a:t>
            </a:r>
            <a:r>
              <a:rPr lang="en-BE" sz="1800" dirty="0">
                <a:solidFill>
                  <a:srgbClr val="ED7D31"/>
                </a:solidFill>
              </a:rPr>
              <a:t>a</a:t>
            </a:r>
            <a:r>
              <a:rPr lang="fr-BE" sz="1800" dirty="0">
                <a:solidFill>
                  <a:srgbClr val="ED7D31"/>
                </a:solidFill>
              </a:rPr>
              <a:t>t</a:t>
            </a:r>
            <a:r>
              <a:rPr lang="en-BE" sz="1800" dirty="0" err="1">
                <a:solidFill>
                  <a:srgbClr val="ED7D31"/>
                </a:solidFill>
              </a:rPr>
              <a:t>i</a:t>
            </a:r>
            <a:r>
              <a:rPr lang="fr-BE" sz="1800" dirty="0">
                <a:solidFill>
                  <a:srgbClr val="ED7D31"/>
                </a:solidFill>
              </a:rPr>
              <a:t>o</a:t>
            </a:r>
            <a:r>
              <a:rPr lang="en-BE" sz="1800" dirty="0">
                <a:solidFill>
                  <a:srgbClr val="ED7D31"/>
                </a:solidFill>
              </a:rPr>
              <a:t>n </a:t>
            </a:r>
            <a:r>
              <a:rPr lang="en-US" sz="1800" dirty="0">
                <a:solidFill>
                  <a:srgbClr val="ED7D31"/>
                </a:solidFill>
              </a:rPr>
              <a:t>(e</a:t>
            </a:r>
            <a:r>
              <a:rPr lang="en-BE" sz="1800" dirty="0">
                <a:solidFill>
                  <a:srgbClr val="ED7D31"/>
                </a:solidFill>
              </a:rPr>
              <a:t>x</a:t>
            </a:r>
            <a:r>
              <a:rPr lang="en-US" sz="1800" dirty="0">
                <a:solidFill>
                  <a:srgbClr val="ED7D31"/>
                </a:solidFill>
              </a:rPr>
              <a:t>., </a:t>
            </a:r>
            <a:r>
              <a:rPr lang="fr-FR" sz="1800" dirty="0">
                <a:solidFill>
                  <a:srgbClr val="ED7D31"/>
                </a:solidFill>
              </a:rPr>
              <a:t>comprimé à libération immédiate </a:t>
            </a:r>
            <a:r>
              <a:rPr lang="en-BE" sz="1800" dirty="0" err="1">
                <a:solidFill>
                  <a:srgbClr val="ED7D31"/>
                </a:solidFill>
              </a:rPr>
              <a:t>ou</a:t>
            </a:r>
            <a:r>
              <a:rPr lang="fr-FR" sz="1800" dirty="0">
                <a:solidFill>
                  <a:srgbClr val="ED7D31"/>
                </a:solidFill>
              </a:rPr>
              <a:t> comprimé à libération modifiée</a:t>
            </a:r>
            <a:r>
              <a:rPr lang="en-US" sz="1800" dirty="0">
                <a:solidFill>
                  <a:srgbClr val="ED7D31"/>
                </a:solidFill>
              </a:rPr>
              <a:t>)  </a:t>
            </a:r>
          </a:p>
          <a:p>
            <a:pPr marL="576263" lvl="1" indent="-342900" algn="just">
              <a:spcBef>
                <a:spcPts val="1200"/>
              </a:spcBef>
              <a:buFont typeface="Wingdings" panose="05000000000000000000" pitchFamily="2" charset="2"/>
              <a:buChar char="Ø"/>
            </a:pPr>
            <a:r>
              <a:rPr lang="en-BE" sz="1800" dirty="0">
                <a:solidFill>
                  <a:srgbClr val="ED7D31"/>
                </a:solidFill>
              </a:rPr>
              <a:t>D</a:t>
            </a:r>
            <a:r>
              <a:rPr lang="fr-FR" sz="1800" dirty="0" err="1">
                <a:solidFill>
                  <a:srgbClr val="ED7D31"/>
                </a:solidFill>
              </a:rPr>
              <a:t>ifférentes</a:t>
            </a:r>
            <a:r>
              <a:rPr lang="fr-FR" sz="1800" dirty="0">
                <a:solidFill>
                  <a:srgbClr val="ED7D31"/>
                </a:solidFill>
              </a:rPr>
              <a:t> formes p</a:t>
            </a:r>
            <a:r>
              <a:rPr lang="en-BE" sz="1800" dirty="0">
                <a:solidFill>
                  <a:srgbClr val="ED7D31"/>
                </a:solidFill>
              </a:rPr>
              <a:t>h</a:t>
            </a:r>
            <a:r>
              <a:rPr lang="fr-BE" sz="1800" dirty="0">
                <a:solidFill>
                  <a:srgbClr val="ED7D31"/>
                </a:solidFill>
              </a:rPr>
              <a:t>a</a:t>
            </a:r>
            <a:r>
              <a:rPr lang="en-BE" sz="1800" dirty="0">
                <a:solidFill>
                  <a:srgbClr val="ED7D31"/>
                </a:solidFill>
              </a:rPr>
              <a:t>r</a:t>
            </a:r>
            <a:r>
              <a:rPr lang="fr-BE" sz="1800" dirty="0">
                <a:solidFill>
                  <a:srgbClr val="ED7D31"/>
                </a:solidFill>
              </a:rPr>
              <a:t>m</a:t>
            </a:r>
            <a:r>
              <a:rPr lang="en-BE" sz="1800" dirty="0">
                <a:solidFill>
                  <a:srgbClr val="ED7D31"/>
                </a:solidFill>
              </a:rPr>
              <a:t>a</a:t>
            </a:r>
            <a:r>
              <a:rPr lang="fr-BE" sz="1800" dirty="0">
                <a:solidFill>
                  <a:srgbClr val="ED7D31"/>
                </a:solidFill>
              </a:rPr>
              <a:t>c</a:t>
            </a:r>
            <a:r>
              <a:rPr lang="en-BE" sz="1800" dirty="0">
                <a:solidFill>
                  <a:srgbClr val="ED7D31"/>
                </a:solidFill>
              </a:rPr>
              <a:t>e</a:t>
            </a:r>
            <a:r>
              <a:rPr lang="fr-BE" sz="1800" dirty="0">
                <a:solidFill>
                  <a:srgbClr val="ED7D31"/>
                </a:solidFill>
              </a:rPr>
              <a:t>u</a:t>
            </a:r>
            <a:r>
              <a:rPr lang="en-BE" sz="1800" dirty="0">
                <a:solidFill>
                  <a:srgbClr val="ED7D31"/>
                </a:solidFill>
              </a:rPr>
              <a:t>t</a:t>
            </a:r>
            <a:r>
              <a:rPr lang="fr-BE" sz="1800" dirty="0">
                <a:solidFill>
                  <a:srgbClr val="ED7D31"/>
                </a:solidFill>
              </a:rPr>
              <a:t>i</a:t>
            </a:r>
            <a:r>
              <a:rPr lang="en-BE" sz="1800" dirty="0">
                <a:solidFill>
                  <a:srgbClr val="ED7D31"/>
                </a:solidFill>
              </a:rPr>
              <a:t>q</a:t>
            </a:r>
            <a:r>
              <a:rPr lang="fr-BE" sz="1800" dirty="0">
                <a:solidFill>
                  <a:srgbClr val="ED7D31"/>
                </a:solidFill>
              </a:rPr>
              <a:t>u</a:t>
            </a:r>
            <a:r>
              <a:rPr lang="en-BE" sz="1800" dirty="0">
                <a:solidFill>
                  <a:srgbClr val="ED7D31"/>
                </a:solidFill>
              </a:rPr>
              <a:t>e</a:t>
            </a:r>
            <a:r>
              <a:rPr lang="fr-BE" sz="1800" dirty="0">
                <a:solidFill>
                  <a:srgbClr val="ED7D31"/>
                </a:solidFill>
              </a:rPr>
              <a:t>s</a:t>
            </a:r>
            <a:r>
              <a:rPr lang="fr-FR" sz="1800" dirty="0">
                <a:solidFill>
                  <a:srgbClr val="ED7D31"/>
                </a:solidFill>
              </a:rPr>
              <a:t> (p</a:t>
            </a:r>
            <a:r>
              <a:rPr lang="en-BE" sz="1800" dirty="0" err="1">
                <a:solidFill>
                  <a:srgbClr val="ED7D31"/>
                </a:solidFill>
              </a:rPr>
              <a:t>ar</a:t>
            </a:r>
            <a:r>
              <a:rPr lang="en-BE" sz="1800" dirty="0">
                <a:solidFill>
                  <a:srgbClr val="ED7D31"/>
                </a:solidFill>
              </a:rPr>
              <a:t> </a:t>
            </a:r>
            <a:r>
              <a:rPr lang="fr-FR" sz="1800" dirty="0">
                <a:solidFill>
                  <a:srgbClr val="ED7D31"/>
                </a:solidFill>
              </a:rPr>
              <a:t>ex. de capsule à comprimé, de solution à suspension</a:t>
            </a:r>
            <a:r>
              <a:rPr lang="en-US" sz="1800" dirty="0">
                <a:solidFill>
                  <a:srgbClr val="ED7D31"/>
                </a:solidFill>
              </a:rPr>
              <a:t>).</a:t>
            </a:r>
          </a:p>
        </p:txBody>
      </p:sp>
    </p:spTree>
    <p:extLst>
      <p:ext uri="{BB962C8B-B14F-4D97-AF65-F5344CB8AC3E}">
        <p14:creationId xmlns:p14="http://schemas.microsoft.com/office/powerpoint/2010/main" val="742771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F72743-60BC-4E76-A1CC-5BE0AA1A22A1}"/>
              </a:ext>
            </a:extLst>
          </p:cNvPr>
          <p:cNvSpPr>
            <a:spLocks noGrp="1"/>
          </p:cNvSpPr>
          <p:nvPr>
            <p:ph type="body" sz="quarter" idx="10"/>
          </p:nvPr>
        </p:nvSpPr>
        <p:spPr/>
        <p:txBody>
          <a:bodyPr/>
          <a:lstStyle/>
          <a:p>
            <a:r>
              <a:rPr lang="en-GB"/>
              <a:t>DEFINITIONS (2/2)</a:t>
            </a:r>
          </a:p>
        </p:txBody>
      </p:sp>
      <p:sp>
        <p:nvSpPr>
          <p:cNvPr id="4"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289766" y="1218067"/>
            <a:ext cx="8335962" cy="3845749"/>
          </a:xfrm>
        </p:spPr>
        <p:txBody>
          <a:bodyPr anchor="t"/>
          <a:lstStyle/>
          <a:p>
            <a:pPr algn="just">
              <a:buFont typeface="Wingdings" panose="05000000000000000000" pitchFamily="2" charset="2"/>
              <a:buChar char="Ø"/>
            </a:pPr>
            <a:r>
              <a:rPr lang="en-BE" sz="1800" b="1" dirty="0">
                <a:latin typeface="Arial"/>
                <a:cs typeface="Arial"/>
              </a:rPr>
              <a:t>P</a:t>
            </a:r>
            <a:r>
              <a:rPr lang="fr-BE" sz="1800" b="1" dirty="0">
                <a:latin typeface="Arial"/>
                <a:cs typeface="Arial"/>
              </a:rPr>
              <a:t>r</a:t>
            </a:r>
            <a:r>
              <a:rPr lang="en-BE" sz="1800" b="1" dirty="0">
                <a:latin typeface="Arial"/>
                <a:cs typeface="Arial"/>
              </a:rPr>
              <a:t>é</a:t>
            </a:r>
            <a:r>
              <a:rPr lang="fr-BE" sz="1800" b="1" dirty="0">
                <a:latin typeface="Arial"/>
                <a:cs typeface="Arial"/>
              </a:rPr>
              <a:t>m</a:t>
            </a:r>
            <a:r>
              <a:rPr lang="en-BE" sz="1800" b="1" dirty="0">
                <a:latin typeface="Arial"/>
                <a:cs typeface="Arial"/>
              </a:rPr>
              <a:t>é</a:t>
            </a:r>
            <a:r>
              <a:rPr lang="fr-BE" sz="1800" b="1" dirty="0">
                <a:latin typeface="Arial"/>
                <a:cs typeface="Arial"/>
              </a:rPr>
              <a:t>l</a:t>
            </a:r>
            <a:r>
              <a:rPr lang="en-BE" sz="1800" b="1" dirty="0">
                <a:latin typeface="Arial"/>
                <a:cs typeface="Arial"/>
              </a:rPr>
              <a:t>a</a:t>
            </a:r>
            <a:r>
              <a:rPr lang="fr-BE" sz="1800" b="1" dirty="0">
                <a:latin typeface="Arial"/>
                <a:cs typeface="Arial"/>
              </a:rPr>
              <a:t>n</a:t>
            </a:r>
            <a:r>
              <a:rPr lang="en-BE" sz="1800" b="1" dirty="0">
                <a:latin typeface="Arial"/>
                <a:cs typeface="Arial"/>
              </a:rPr>
              <a:t>g</a:t>
            </a:r>
            <a:r>
              <a:rPr lang="fr-BE" sz="1800" b="1" dirty="0">
                <a:latin typeface="Arial"/>
                <a:cs typeface="Arial"/>
              </a:rPr>
              <a:t>e</a:t>
            </a:r>
            <a:r>
              <a:rPr lang="en-BE" sz="1800" b="1" dirty="0">
                <a:latin typeface="Arial"/>
                <a:cs typeface="Arial"/>
              </a:rPr>
              <a:t>s </a:t>
            </a:r>
            <a:r>
              <a:rPr lang="fr-BE" sz="1800" b="1" dirty="0">
                <a:latin typeface="Arial"/>
                <a:cs typeface="Arial"/>
              </a:rPr>
              <a:t>m</a:t>
            </a:r>
            <a:r>
              <a:rPr lang="en-BE" sz="1800" b="1" dirty="0">
                <a:latin typeface="Arial"/>
                <a:cs typeface="Arial"/>
              </a:rPr>
              <a:t>é</a:t>
            </a:r>
            <a:r>
              <a:rPr lang="fr-BE" sz="1800" b="1" dirty="0">
                <a:latin typeface="Arial"/>
                <a:cs typeface="Arial"/>
              </a:rPr>
              <a:t>d</a:t>
            </a:r>
            <a:r>
              <a:rPr lang="en-BE" sz="1800" b="1" dirty="0" err="1">
                <a:latin typeface="Arial"/>
                <a:cs typeface="Arial"/>
              </a:rPr>
              <a:t>i</a:t>
            </a:r>
            <a:r>
              <a:rPr lang="fr-BE" sz="1800" b="1" dirty="0">
                <a:latin typeface="Arial"/>
                <a:cs typeface="Arial"/>
              </a:rPr>
              <a:t>c</a:t>
            </a:r>
            <a:r>
              <a:rPr lang="en-BE" sz="1800" b="1" dirty="0">
                <a:latin typeface="Arial"/>
                <a:cs typeface="Arial"/>
              </a:rPr>
              <a:t>a</a:t>
            </a:r>
            <a:r>
              <a:rPr lang="fr-BE" sz="1800" b="1" dirty="0">
                <a:latin typeface="Arial"/>
                <a:cs typeface="Arial"/>
              </a:rPr>
              <a:t>m</a:t>
            </a:r>
            <a:r>
              <a:rPr lang="en-BE" sz="1800" b="1" dirty="0">
                <a:latin typeface="Arial"/>
                <a:cs typeface="Arial"/>
              </a:rPr>
              <a:t>e</a:t>
            </a:r>
            <a:r>
              <a:rPr lang="fr-BE" sz="1800" b="1" dirty="0">
                <a:latin typeface="Arial"/>
                <a:cs typeface="Arial"/>
              </a:rPr>
              <a:t>n</a:t>
            </a:r>
            <a:r>
              <a:rPr lang="en-BE" sz="1800" b="1" dirty="0">
                <a:latin typeface="Arial"/>
                <a:cs typeface="Arial"/>
              </a:rPr>
              <a:t>t</a:t>
            </a:r>
            <a:r>
              <a:rPr lang="fr-BE" sz="1800" b="1" dirty="0">
                <a:latin typeface="Arial"/>
                <a:cs typeface="Arial"/>
              </a:rPr>
              <a:t>e</a:t>
            </a:r>
            <a:r>
              <a:rPr lang="en-BE" sz="1800" b="1" dirty="0">
                <a:latin typeface="Arial"/>
                <a:cs typeface="Arial"/>
              </a:rPr>
              <a:t>u</a:t>
            </a:r>
            <a:r>
              <a:rPr lang="fr-BE" sz="1800" b="1" dirty="0">
                <a:latin typeface="Arial"/>
                <a:cs typeface="Arial"/>
              </a:rPr>
              <a:t>x </a:t>
            </a:r>
            <a:r>
              <a:rPr lang="en-US" sz="1800" dirty="0">
                <a:latin typeface="Arial"/>
                <a:cs typeface="Arial"/>
              </a:rPr>
              <a:t>(Type A Article</a:t>
            </a:r>
            <a:r>
              <a:rPr lang="en-BE" sz="1800" dirty="0">
                <a:latin typeface="Arial"/>
                <a:cs typeface="Arial"/>
              </a:rPr>
              <a:t> </a:t>
            </a:r>
            <a:r>
              <a:rPr lang="en-US" sz="1800" dirty="0">
                <a:latin typeface="Arial"/>
                <a:cs typeface="Arial"/>
              </a:rPr>
              <a:t>M</a:t>
            </a:r>
            <a:r>
              <a:rPr lang="en-BE" sz="1800" dirty="0">
                <a:latin typeface="Arial"/>
                <a:cs typeface="Arial"/>
              </a:rPr>
              <a:t>é</a:t>
            </a:r>
            <a:r>
              <a:rPr lang="en-US" sz="1800" dirty="0" err="1">
                <a:latin typeface="Arial"/>
                <a:cs typeface="Arial"/>
              </a:rPr>
              <a:t>dica</a:t>
            </a:r>
            <a:r>
              <a:rPr lang="en-BE" sz="1800" dirty="0">
                <a:latin typeface="Arial"/>
                <a:cs typeface="Arial"/>
              </a:rPr>
              <a:t>m</a:t>
            </a:r>
            <a:r>
              <a:rPr lang="fr-BE" sz="1800" dirty="0">
                <a:latin typeface="Arial"/>
                <a:cs typeface="Arial"/>
              </a:rPr>
              <a:t>e</a:t>
            </a:r>
            <a:r>
              <a:rPr lang="en-BE" sz="1800" dirty="0">
                <a:latin typeface="Arial"/>
                <a:cs typeface="Arial"/>
              </a:rPr>
              <a:t>n</a:t>
            </a:r>
            <a:r>
              <a:rPr lang="fr-BE" sz="1800" dirty="0">
                <a:latin typeface="Arial"/>
                <a:cs typeface="Arial"/>
              </a:rPr>
              <a:t>t</a:t>
            </a:r>
            <a:r>
              <a:rPr lang="en-BE" sz="1800" dirty="0">
                <a:latin typeface="Arial"/>
                <a:cs typeface="Arial"/>
              </a:rPr>
              <a:t>e</a:t>
            </a:r>
            <a:r>
              <a:rPr lang="fr-BE" sz="1800" dirty="0">
                <a:latin typeface="Arial"/>
                <a:cs typeface="Arial"/>
              </a:rPr>
              <a:t>u</a:t>
            </a:r>
            <a:r>
              <a:rPr lang="en-BE" sz="1800" dirty="0">
                <a:latin typeface="Arial"/>
                <a:cs typeface="Arial"/>
              </a:rPr>
              <a:t>x</a:t>
            </a:r>
            <a:r>
              <a:rPr lang="en-US" sz="1800" dirty="0">
                <a:latin typeface="Arial"/>
                <a:cs typeface="Arial"/>
              </a:rPr>
              <a:t>): </a:t>
            </a:r>
            <a:r>
              <a:rPr lang="fr-FR" sz="1800" dirty="0">
                <a:latin typeface="Arial"/>
                <a:cs typeface="Arial"/>
              </a:rPr>
              <a:t>un médicament vétérinaire constitué d'un mélange d'une ou de plusieurs substances médicamenteuses, </a:t>
            </a:r>
            <a:r>
              <a:rPr lang="en-BE" sz="1800" dirty="0">
                <a:latin typeface="Arial"/>
                <a:cs typeface="Arial"/>
              </a:rPr>
              <a:t>e</a:t>
            </a:r>
            <a:r>
              <a:rPr lang="fr-BE" sz="1800" dirty="0">
                <a:latin typeface="Arial"/>
                <a:cs typeface="Arial"/>
              </a:rPr>
              <a:t>t</a:t>
            </a:r>
            <a:r>
              <a:rPr lang="en-BE" sz="1800" dirty="0">
                <a:latin typeface="Arial"/>
                <a:cs typeface="Arial"/>
              </a:rPr>
              <a:t> </a:t>
            </a:r>
            <a:r>
              <a:rPr lang="fr-BE" sz="1800" dirty="0">
                <a:latin typeface="Arial"/>
                <a:cs typeface="Arial"/>
              </a:rPr>
              <a:t>d</a:t>
            </a:r>
            <a:r>
              <a:rPr lang="en-BE" sz="1800" dirty="0">
                <a:latin typeface="Arial"/>
                <a:cs typeface="Arial"/>
              </a:rPr>
              <a:t>’</a:t>
            </a:r>
            <a:r>
              <a:rPr lang="fr-BE" sz="1800" dirty="0">
                <a:latin typeface="Arial"/>
                <a:cs typeface="Arial"/>
              </a:rPr>
              <a:t>u</a:t>
            </a:r>
            <a:r>
              <a:rPr lang="en-BE" sz="1800" dirty="0">
                <a:latin typeface="Arial"/>
                <a:cs typeface="Arial"/>
              </a:rPr>
              <a:t>n </a:t>
            </a:r>
            <a:r>
              <a:rPr lang="fr-BE" sz="1800" dirty="0">
                <a:latin typeface="Arial"/>
                <a:cs typeface="Arial"/>
              </a:rPr>
              <a:t>l</a:t>
            </a:r>
            <a:r>
              <a:rPr lang="en-BE" sz="1800" dirty="0" err="1">
                <a:latin typeface="Arial"/>
                <a:cs typeface="Arial"/>
              </a:rPr>
              <a:t>i</a:t>
            </a:r>
            <a:r>
              <a:rPr lang="fr-BE" sz="1800" dirty="0">
                <a:latin typeface="Arial"/>
                <a:cs typeface="Arial"/>
              </a:rPr>
              <a:t>a</a:t>
            </a:r>
            <a:r>
              <a:rPr lang="en-BE" sz="1800" dirty="0">
                <a:latin typeface="Arial"/>
                <a:cs typeface="Arial"/>
              </a:rPr>
              <a:t>n</a:t>
            </a:r>
            <a:r>
              <a:rPr lang="fr-BE" sz="1800" dirty="0">
                <a:latin typeface="Arial"/>
                <a:cs typeface="Arial"/>
              </a:rPr>
              <a:t>t</a:t>
            </a:r>
            <a:r>
              <a:rPr lang="en-BE" sz="1800" dirty="0">
                <a:latin typeface="Arial"/>
                <a:cs typeface="Arial"/>
              </a:rPr>
              <a:t> </a:t>
            </a:r>
            <a:r>
              <a:rPr lang="fr-BE" sz="1800" dirty="0">
                <a:latin typeface="Arial"/>
                <a:cs typeface="Arial"/>
              </a:rPr>
              <a:t>e</a:t>
            </a:r>
            <a:r>
              <a:rPr lang="en-BE" sz="1800" dirty="0">
                <a:latin typeface="Arial"/>
                <a:cs typeface="Arial"/>
              </a:rPr>
              <a:t>n </a:t>
            </a:r>
            <a:r>
              <a:rPr lang="fr-BE" sz="1800" dirty="0">
                <a:latin typeface="Arial"/>
                <a:cs typeface="Arial"/>
              </a:rPr>
              <a:t>g</a:t>
            </a:r>
            <a:r>
              <a:rPr lang="en-BE" sz="1800" dirty="0">
                <a:latin typeface="Arial"/>
                <a:cs typeface="Arial"/>
              </a:rPr>
              <a:t>é</a:t>
            </a:r>
            <a:r>
              <a:rPr lang="fr-BE" sz="1800" dirty="0">
                <a:latin typeface="Arial"/>
                <a:cs typeface="Arial"/>
              </a:rPr>
              <a:t>n</a:t>
            </a:r>
            <a:r>
              <a:rPr lang="en-BE" sz="1800" dirty="0">
                <a:latin typeface="Arial"/>
                <a:cs typeface="Arial"/>
              </a:rPr>
              <a:t>é</a:t>
            </a:r>
            <a:r>
              <a:rPr lang="fr-BE" sz="1800" dirty="0">
                <a:latin typeface="Arial"/>
                <a:cs typeface="Arial"/>
              </a:rPr>
              <a:t>r</a:t>
            </a:r>
            <a:r>
              <a:rPr lang="en-BE" sz="1800" dirty="0">
                <a:latin typeface="Arial"/>
                <a:cs typeface="Arial"/>
              </a:rPr>
              <a:t>a</a:t>
            </a:r>
            <a:r>
              <a:rPr lang="fr-BE" sz="1800" dirty="0">
                <a:latin typeface="Arial"/>
                <a:cs typeface="Arial"/>
              </a:rPr>
              <a:t>l</a:t>
            </a:r>
            <a:r>
              <a:rPr lang="en-BE" sz="1800" dirty="0">
                <a:latin typeface="Arial"/>
                <a:cs typeface="Arial"/>
              </a:rPr>
              <a:t>,</a:t>
            </a:r>
            <a:r>
              <a:rPr lang="fr-FR" sz="1800" dirty="0">
                <a:latin typeface="Arial"/>
                <a:cs typeface="Arial"/>
              </a:rPr>
              <a:t> qui est préparé pour faciliter l'administration orale du médicament aux animaux lorsqu'il est mélangé à des aliments</a:t>
            </a:r>
            <a:r>
              <a:rPr lang="en-US" sz="1800" dirty="0">
                <a:latin typeface="Arial"/>
                <a:cs typeface="Arial"/>
              </a:rPr>
              <a:t>.</a:t>
            </a:r>
          </a:p>
          <a:p>
            <a:pPr marL="0" indent="0" algn="just">
              <a:buNone/>
            </a:pPr>
            <a:endParaRPr lang="en-US" sz="1800" dirty="0"/>
          </a:p>
          <a:p>
            <a:pPr algn="just">
              <a:buFont typeface="Wingdings" panose="05000000000000000000" pitchFamily="2" charset="2"/>
              <a:buChar char="Ø"/>
            </a:pPr>
            <a:r>
              <a:rPr lang="en-BE" sz="1800" b="1" dirty="0">
                <a:latin typeface="Arial"/>
                <a:cs typeface="Arial"/>
              </a:rPr>
              <a:t>P</a:t>
            </a:r>
            <a:r>
              <a:rPr lang="en-US" sz="1800" b="1" dirty="0" err="1">
                <a:latin typeface="Arial"/>
                <a:cs typeface="Arial"/>
              </a:rPr>
              <a:t>rodu</a:t>
            </a:r>
            <a:r>
              <a:rPr lang="en-BE" sz="1800" b="1" dirty="0" err="1">
                <a:latin typeface="Arial"/>
                <a:cs typeface="Arial"/>
              </a:rPr>
              <a:t>i</a:t>
            </a:r>
            <a:r>
              <a:rPr lang="en-US" sz="1800" b="1" dirty="0">
                <a:latin typeface="Arial"/>
                <a:cs typeface="Arial"/>
              </a:rPr>
              <a:t>t </a:t>
            </a:r>
            <a:r>
              <a:rPr lang="en-US" sz="1800" b="1" dirty="0" err="1">
                <a:latin typeface="Arial"/>
                <a:cs typeface="Arial"/>
              </a:rPr>
              <a:t>biologi</a:t>
            </a:r>
            <a:r>
              <a:rPr lang="en-BE" sz="1800" b="1" dirty="0">
                <a:latin typeface="Arial"/>
                <a:cs typeface="Arial"/>
              </a:rPr>
              <a:t>q</a:t>
            </a:r>
            <a:r>
              <a:rPr lang="fr-BE" sz="1800" b="1" dirty="0">
                <a:latin typeface="Arial"/>
                <a:cs typeface="Arial"/>
              </a:rPr>
              <a:t>u</a:t>
            </a:r>
            <a:r>
              <a:rPr lang="en-BE" sz="1800" b="1" dirty="0">
                <a:latin typeface="Arial"/>
                <a:cs typeface="Arial"/>
              </a:rPr>
              <a:t>e/</a:t>
            </a:r>
            <a:r>
              <a:rPr lang="fr-BE" sz="1800" b="1" dirty="0">
                <a:latin typeface="Arial"/>
                <a:cs typeface="Arial"/>
              </a:rPr>
              <a:t>b</a:t>
            </a:r>
            <a:r>
              <a:rPr lang="en-BE" sz="1800" b="1" dirty="0" err="1">
                <a:latin typeface="Arial"/>
                <a:cs typeface="Arial"/>
              </a:rPr>
              <a:t>i</a:t>
            </a:r>
            <a:r>
              <a:rPr lang="fr-BE" sz="1800" b="1" dirty="0">
                <a:latin typeface="Arial"/>
                <a:cs typeface="Arial"/>
              </a:rPr>
              <a:t>o</a:t>
            </a:r>
            <a:r>
              <a:rPr lang="en-BE" sz="1800" b="1" dirty="0">
                <a:latin typeface="Arial"/>
                <a:cs typeface="Arial"/>
              </a:rPr>
              <a:t>t</a:t>
            </a:r>
            <a:r>
              <a:rPr lang="fr-BE" sz="1800" b="1" dirty="0">
                <a:latin typeface="Arial"/>
                <a:cs typeface="Arial"/>
              </a:rPr>
              <a:t>e</a:t>
            </a:r>
            <a:r>
              <a:rPr lang="en-BE" sz="1800" b="1" dirty="0">
                <a:latin typeface="Arial"/>
                <a:cs typeface="Arial"/>
              </a:rPr>
              <a:t>c</a:t>
            </a:r>
            <a:r>
              <a:rPr lang="fr-BE" sz="1800" b="1" dirty="0">
                <a:latin typeface="Arial"/>
                <a:cs typeface="Arial"/>
              </a:rPr>
              <a:t>h</a:t>
            </a:r>
            <a:r>
              <a:rPr lang="en-BE" sz="1800" b="1" dirty="0">
                <a:latin typeface="Arial"/>
                <a:cs typeface="Arial"/>
              </a:rPr>
              <a:t>n</a:t>
            </a:r>
            <a:r>
              <a:rPr lang="fr-BE" sz="1800" b="1" dirty="0">
                <a:latin typeface="Arial"/>
                <a:cs typeface="Arial"/>
              </a:rPr>
              <a:t>o</a:t>
            </a:r>
            <a:r>
              <a:rPr lang="en-BE" sz="1800" b="1" dirty="0">
                <a:latin typeface="Arial"/>
                <a:cs typeface="Arial"/>
              </a:rPr>
              <a:t>l</a:t>
            </a:r>
            <a:r>
              <a:rPr lang="fr-BE" sz="1800" b="1" dirty="0">
                <a:latin typeface="Arial"/>
                <a:cs typeface="Arial"/>
              </a:rPr>
              <a:t>o</a:t>
            </a:r>
            <a:r>
              <a:rPr lang="en-BE" sz="1800" b="1" dirty="0">
                <a:latin typeface="Arial"/>
                <a:cs typeface="Arial"/>
              </a:rPr>
              <a:t>g</a:t>
            </a:r>
            <a:r>
              <a:rPr lang="fr-BE" sz="1800" b="1" dirty="0">
                <a:latin typeface="Arial"/>
                <a:cs typeface="Arial"/>
              </a:rPr>
              <a:t>i</a:t>
            </a:r>
            <a:r>
              <a:rPr lang="en-BE" sz="1800" b="1" dirty="0">
                <a:latin typeface="Arial"/>
                <a:cs typeface="Arial"/>
              </a:rPr>
              <a:t>q</a:t>
            </a:r>
            <a:r>
              <a:rPr lang="fr-BE" sz="1800" b="1" dirty="0">
                <a:latin typeface="Arial"/>
                <a:cs typeface="Arial"/>
              </a:rPr>
              <a:t>u</a:t>
            </a:r>
            <a:r>
              <a:rPr lang="en-BE" sz="1800" b="1" dirty="0">
                <a:latin typeface="Arial"/>
                <a:cs typeface="Arial"/>
              </a:rPr>
              <a:t>e</a:t>
            </a:r>
            <a:r>
              <a:rPr lang="en-US" sz="1800" b="1" dirty="0">
                <a:latin typeface="Arial"/>
                <a:cs typeface="Arial"/>
              </a:rPr>
              <a:t> (</a:t>
            </a:r>
            <a:r>
              <a:rPr lang="en-BE" sz="1800" b="1" dirty="0">
                <a:latin typeface="Arial"/>
                <a:cs typeface="Arial"/>
              </a:rPr>
              <a:t>Champ </a:t>
            </a:r>
            <a:r>
              <a:rPr lang="en-BE" sz="1800" b="1" dirty="0" err="1">
                <a:latin typeface="Arial"/>
                <a:cs typeface="Arial"/>
              </a:rPr>
              <a:t>d’application</a:t>
            </a:r>
            <a:r>
              <a:rPr lang="en-US" sz="1800" b="1" dirty="0">
                <a:latin typeface="Arial"/>
                <a:cs typeface="Arial"/>
              </a:rPr>
              <a:t> </a:t>
            </a:r>
            <a:r>
              <a:rPr lang="en-BE" sz="1800" b="1" dirty="0">
                <a:latin typeface="Arial"/>
                <a:cs typeface="Arial"/>
              </a:rPr>
              <a:t>d</a:t>
            </a:r>
            <a:r>
              <a:rPr lang="fr-BE" sz="1800" b="1" dirty="0">
                <a:latin typeface="Arial"/>
                <a:cs typeface="Arial"/>
              </a:rPr>
              <a:t>u</a:t>
            </a:r>
            <a:r>
              <a:rPr lang="en-US" sz="1800" b="1" dirty="0">
                <a:latin typeface="Arial"/>
                <a:cs typeface="Arial"/>
              </a:rPr>
              <a:t> VICH GL17)</a:t>
            </a:r>
            <a:r>
              <a:rPr lang="en-US" sz="1800" dirty="0">
                <a:latin typeface="Arial"/>
                <a:cs typeface="Arial"/>
              </a:rPr>
              <a:t>: </a:t>
            </a:r>
            <a:r>
              <a:rPr lang="fr-FR" sz="1800" dirty="0">
                <a:latin typeface="Arial"/>
                <a:cs typeface="Arial"/>
              </a:rPr>
              <a:t>protéines et polypeptides bien caractérisés et leurs dérivés qui sont isolés à partir de </a:t>
            </a:r>
            <a:r>
              <a:rPr lang="en-BE" sz="1800" dirty="0" err="1">
                <a:latin typeface="Arial"/>
                <a:cs typeface="Arial"/>
              </a:rPr>
              <a:t>tissu</a:t>
            </a:r>
            <a:r>
              <a:rPr lang="fr-FR" sz="1800" dirty="0">
                <a:latin typeface="Arial"/>
                <a:cs typeface="Arial"/>
              </a:rPr>
              <a:t>s, de liquides organiques, de cultures cellulaires ou produits à l'aide de la technologie de l'acide désoxyribonucléique recombinant (ADNr). La </a:t>
            </a:r>
            <a:r>
              <a:rPr lang="en-BE" sz="1800" dirty="0">
                <a:latin typeface="Arial"/>
                <a:cs typeface="Arial"/>
              </a:rPr>
              <a:t>d</a:t>
            </a:r>
            <a:r>
              <a:rPr lang="fr-BE" sz="1800" dirty="0">
                <a:latin typeface="Arial"/>
                <a:cs typeface="Arial"/>
              </a:rPr>
              <a:t>i</a:t>
            </a:r>
            <a:r>
              <a:rPr lang="en-BE" sz="1800" dirty="0">
                <a:latin typeface="Arial"/>
                <a:cs typeface="Arial"/>
              </a:rPr>
              <a:t>r</a:t>
            </a:r>
            <a:r>
              <a:rPr lang="fr-BE" sz="1800" dirty="0">
                <a:latin typeface="Arial"/>
                <a:cs typeface="Arial"/>
              </a:rPr>
              <a:t>e</a:t>
            </a:r>
            <a:r>
              <a:rPr lang="en-BE" sz="1800" dirty="0">
                <a:latin typeface="Arial"/>
                <a:cs typeface="Arial"/>
              </a:rPr>
              <a:t>c</a:t>
            </a:r>
            <a:r>
              <a:rPr lang="fr-BE" sz="1800" dirty="0">
                <a:latin typeface="Arial"/>
                <a:cs typeface="Arial"/>
              </a:rPr>
              <a:t>t</a:t>
            </a:r>
            <a:r>
              <a:rPr lang="en-BE" sz="1800" dirty="0" err="1">
                <a:latin typeface="Arial"/>
                <a:cs typeface="Arial"/>
              </a:rPr>
              <a:t>i</a:t>
            </a:r>
            <a:r>
              <a:rPr lang="fr-BE" sz="1800" dirty="0">
                <a:latin typeface="Arial"/>
                <a:cs typeface="Arial"/>
              </a:rPr>
              <a:t>v</a:t>
            </a:r>
            <a:r>
              <a:rPr lang="en-BE" sz="1800" dirty="0">
                <a:latin typeface="Arial"/>
                <a:cs typeface="Arial"/>
              </a:rPr>
              <a:t>e </a:t>
            </a:r>
            <a:r>
              <a:rPr lang="fr-FR" sz="1800" dirty="0">
                <a:latin typeface="Arial"/>
                <a:cs typeface="Arial"/>
              </a:rPr>
              <a:t>ne couvre pas les antibiotiques, les héparines, les vitamines, les métabolites cellulaires, les produits de l'ADN, les extraits allergéniques, les vaccins classiques, les cellules, le sang total et les composants du sang cellulaire.</a:t>
            </a:r>
            <a:endParaRPr lang="en-GB" sz="1800" dirty="0">
              <a:latin typeface="Arial"/>
              <a:cs typeface="Arial"/>
            </a:endParaRPr>
          </a:p>
        </p:txBody>
      </p:sp>
    </p:spTree>
    <p:extLst>
      <p:ext uri="{BB962C8B-B14F-4D97-AF65-F5344CB8AC3E}">
        <p14:creationId xmlns:p14="http://schemas.microsoft.com/office/powerpoint/2010/main" val="3645293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198753" y="109203"/>
            <a:ext cx="9050653" cy="776508"/>
          </a:xfrm>
        </p:spPr>
        <p:txBody>
          <a:bodyPr/>
          <a:lstStyle/>
          <a:p>
            <a:pPr algn="ctr"/>
            <a:r>
              <a:rPr lang="fr-BE" dirty="0"/>
              <a:t>D</a:t>
            </a:r>
            <a:r>
              <a:rPr lang="en-BE" dirty="0" err="1"/>
              <a:t>i</a:t>
            </a:r>
            <a:r>
              <a:rPr lang="fr-BE" dirty="0"/>
              <a:t>r</a:t>
            </a:r>
            <a:r>
              <a:rPr lang="en-BE" dirty="0"/>
              <a:t>e</a:t>
            </a:r>
            <a:r>
              <a:rPr lang="fr-BE" dirty="0"/>
              <a:t>c</a:t>
            </a:r>
            <a:r>
              <a:rPr lang="en-BE" dirty="0"/>
              <a:t>t</a:t>
            </a:r>
            <a:r>
              <a:rPr lang="fr-BE" dirty="0"/>
              <a:t>i</a:t>
            </a:r>
            <a:r>
              <a:rPr lang="en-BE" dirty="0"/>
              <a:t>v</a:t>
            </a:r>
            <a:r>
              <a:rPr lang="fr-BE" dirty="0"/>
              <a:t>e</a:t>
            </a:r>
            <a:r>
              <a:rPr lang="en-BE" dirty="0"/>
              <a:t>s St</a:t>
            </a:r>
            <a:r>
              <a:rPr lang="fr-BE" dirty="0"/>
              <a:t>a</a:t>
            </a:r>
            <a:r>
              <a:rPr lang="en-BE" dirty="0"/>
              <a:t>b</a:t>
            </a:r>
            <a:r>
              <a:rPr lang="fr-BE" dirty="0"/>
              <a:t>i</a:t>
            </a:r>
            <a:r>
              <a:rPr lang="en-BE" dirty="0"/>
              <a:t>l</a:t>
            </a:r>
            <a:r>
              <a:rPr lang="fr-BE" dirty="0"/>
              <a:t>i</a:t>
            </a:r>
            <a:r>
              <a:rPr lang="en-BE" dirty="0"/>
              <a:t>t</a:t>
            </a:r>
            <a:r>
              <a:rPr lang="fr-BE" dirty="0"/>
              <a:t>é</a:t>
            </a:r>
            <a:r>
              <a:rPr lang="en-BE" dirty="0"/>
              <a:t> </a:t>
            </a:r>
            <a:r>
              <a:rPr lang="en-GB" dirty="0"/>
              <a:t>VICH </a:t>
            </a:r>
            <a:r>
              <a:rPr lang="en-BE" dirty="0"/>
              <a:t> - </a:t>
            </a:r>
            <a:r>
              <a:rPr lang="fr-BE" dirty="0"/>
              <a:t>S</a:t>
            </a:r>
            <a:r>
              <a:rPr lang="en-BE" dirty="0"/>
              <a:t>t</a:t>
            </a:r>
            <a:r>
              <a:rPr lang="fr-BE" dirty="0"/>
              <a:t>r</a:t>
            </a:r>
            <a:r>
              <a:rPr lang="en-BE" dirty="0"/>
              <a:t>u</a:t>
            </a:r>
            <a:r>
              <a:rPr lang="fr-BE" dirty="0"/>
              <a:t>c</a:t>
            </a:r>
            <a:r>
              <a:rPr lang="en-BE" dirty="0"/>
              <a:t>t</a:t>
            </a:r>
            <a:r>
              <a:rPr lang="fr-BE" dirty="0"/>
              <a:t>u</a:t>
            </a:r>
            <a:r>
              <a:rPr lang="en-BE" dirty="0"/>
              <a:t>r</a:t>
            </a:r>
            <a:r>
              <a:rPr lang="fr-BE" dirty="0"/>
              <a:t>e </a:t>
            </a:r>
            <a:r>
              <a:rPr lang="en-GB" dirty="0"/>
              <a:t>: </a:t>
            </a:r>
          </a:p>
          <a:p>
            <a:pPr algn="ctr">
              <a:spcBef>
                <a:spcPts val="0"/>
              </a:spcBef>
            </a:pPr>
            <a:r>
              <a:rPr lang="en-BE" u="sng" dirty="0" err="1"/>
              <a:t>Mé</a:t>
            </a:r>
            <a:r>
              <a:rPr lang="en-GB" u="sng" dirty="0" err="1"/>
              <a:t>thodolog</a:t>
            </a:r>
            <a:r>
              <a:rPr lang="en-BE" u="sng" dirty="0" err="1"/>
              <a:t>i</a:t>
            </a:r>
            <a:r>
              <a:rPr lang="fr-BE" u="sng" dirty="0"/>
              <a:t>e</a:t>
            </a:r>
            <a:r>
              <a:rPr lang="en-BE" u="sng" dirty="0"/>
              <a:t> </a:t>
            </a:r>
            <a:r>
              <a:rPr lang="en-BE" u="sng" dirty="0" err="1"/>
              <a:t>gé</a:t>
            </a:r>
            <a:r>
              <a:rPr lang="fr-BE" u="sng" dirty="0"/>
              <a:t>n</a:t>
            </a:r>
            <a:r>
              <a:rPr lang="en-BE" u="sng" dirty="0"/>
              <a:t>é</a:t>
            </a:r>
            <a:r>
              <a:rPr lang="fr-BE" u="sng" dirty="0"/>
              <a:t>r</a:t>
            </a:r>
            <a:r>
              <a:rPr lang="en-BE" u="sng" dirty="0"/>
              <a:t>a</a:t>
            </a:r>
            <a:r>
              <a:rPr lang="fr-BE" u="sng" dirty="0"/>
              <a:t>l</a:t>
            </a:r>
            <a:r>
              <a:rPr lang="en-BE" u="sng" dirty="0"/>
              <a:t>e des </a:t>
            </a:r>
            <a:r>
              <a:rPr lang="en-GB" u="sng" dirty="0"/>
              <a:t>protocol</a:t>
            </a:r>
            <a:r>
              <a:rPr lang="en-BE" u="sng" dirty="0"/>
              <a:t>e</a:t>
            </a:r>
            <a:r>
              <a:rPr lang="en-GB" u="sng" dirty="0"/>
              <a:t>s</a:t>
            </a:r>
            <a:r>
              <a:rPr lang="en-BE" u="sng" dirty="0"/>
              <a:t> &amp; d</a:t>
            </a:r>
            <a:r>
              <a:rPr lang="fr-BE" u="sng" dirty="0"/>
              <a:t>o</a:t>
            </a:r>
            <a:r>
              <a:rPr lang="en-BE" u="sng" dirty="0"/>
              <a:t>n</a:t>
            </a:r>
            <a:r>
              <a:rPr lang="fr-BE" u="sng" dirty="0"/>
              <a:t>n</a:t>
            </a:r>
            <a:r>
              <a:rPr lang="en-BE" u="sng" dirty="0"/>
              <a:t>é</a:t>
            </a:r>
            <a:r>
              <a:rPr lang="fr-BE" u="sng" dirty="0"/>
              <a:t>e</a:t>
            </a:r>
            <a:r>
              <a:rPr lang="en-BE" u="sng" dirty="0"/>
              <a:t>s </a:t>
            </a:r>
            <a:r>
              <a:rPr lang="fr-BE" u="sng" dirty="0"/>
              <a:t>d</a:t>
            </a:r>
            <a:r>
              <a:rPr lang="en-BE" u="sng" dirty="0"/>
              <a:t>’</a:t>
            </a:r>
            <a:r>
              <a:rPr lang="fr-BE" u="sng" dirty="0"/>
              <a:t>a</a:t>
            </a:r>
            <a:r>
              <a:rPr lang="en-BE" u="sng" dirty="0"/>
              <a:t>n</a:t>
            </a:r>
            <a:r>
              <a:rPr lang="fr-BE" u="sng" dirty="0"/>
              <a:t>a</a:t>
            </a:r>
            <a:r>
              <a:rPr lang="en-BE" u="sng" dirty="0"/>
              <a:t>l</a:t>
            </a:r>
            <a:r>
              <a:rPr lang="fr-BE" u="sng" dirty="0"/>
              <a:t>y</a:t>
            </a:r>
            <a:r>
              <a:rPr lang="en-BE" u="sng" dirty="0"/>
              <a:t>s</a:t>
            </a:r>
            <a:r>
              <a:rPr lang="fr-BE" u="sng" dirty="0"/>
              <a:t>e</a:t>
            </a:r>
            <a:r>
              <a:rPr lang="en-GB" u="sng" dirty="0"/>
              <a:t> </a:t>
            </a:r>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208301" y="964707"/>
            <a:ext cx="8580554" cy="4419600"/>
          </a:xfrm>
        </p:spPr>
        <p:txBody>
          <a:bodyPr anchor="t"/>
          <a:lstStyle/>
          <a:p>
            <a:pPr algn="just"/>
            <a:r>
              <a:rPr lang="fr-FR" sz="1700" dirty="0">
                <a:latin typeface="Arial"/>
                <a:cs typeface="Arial"/>
              </a:rPr>
              <a:t>Où trouver des recommandations générales</a:t>
            </a:r>
            <a:r>
              <a:rPr lang="en-BE" sz="1700" dirty="0">
                <a:latin typeface="Arial"/>
                <a:cs typeface="Arial"/>
              </a:rPr>
              <a:t> </a:t>
            </a:r>
            <a:r>
              <a:rPr lang="fr-BE" sz="1700" dirty="0">
                <a:latin typeface="Arial"/>
                <a:cs typeface="Arial"/>
              </a:rPr>
              <a:t>s</a:t>
            </a:r>
            <a:r>
              <a:rPr lang="en-BE" sz="1700" dirty="0">
                <a:latin typeface="Arial"/>
                <a:cs typeface="Arial"/>
              </a:rPr>
              <a:t>u</a:t>
            </a:r>
            <a:r>
              <a:rPr lang="fr-BE" sz="1700" dirty="0">
                <a:latin typeface="Arial"/>
                <a:cs typeface="Arial"/>
              </a:rPr>
              <a:t>r</a:t>
            </a:r>
            <a:r>
              <a:rPr lang="fr-FR" sz="1700" dirty="0">
                <a:latin typeface="Arial"/>
                <a:cs typeface="Arial"/>
              </a:rPr>
              <a:t> la conception d</a:t>
            </a:r>
            <a:r>
              <a:rPr lang="en-BE" sz="1700" dirty="0">
                <a:latin typeface="Arial"/>
                <a:cs typeface="Arial"/>
              </a:rPr>
              <a:t>e</a:t>
            </a:r>
            <a:r>
              <a:rPr lang="fr-BE" sz="1700" dirty="0">
                <a:latin typeface="Arial"/>
                <a:cs typeface="Arial"/>
              </a:rPr>
              <a:t>s</a:t>
            </a:r>
            <a:r>
              <a:rPr lang="fr-FR" sz="1700" dirty="0">
                <a:latin typeface="Arial"/>
                <a:cs typeface="Arial"/>
              </a:rPr>
              <a:t> protocole</a:t>
            </a:r>
            <a:r>
              <a:rPr lang="en-BE" sz="1700" dirty="0">
                <a:latin typeface="Arial"/>
                <a:cs typeface="Arial"/>
              </a:rPr>
              <a:t>s</a:t>
            </a:r>
            <a:r>
              <a:rPr lang="fr-FR" sz="1700" dirty="0">
                <a:latin typeface="Arial"/>
                <a:cs typeface="Arial"/>
              </a:rPr>
              <a:t> d</a:t>
            </a:r>
            <a:r>
              <a:rPr lang="en-BE" sz="1700" dirty="0">
                <a:latin typeface="Arial"/>
                <a:cs typeface="Arial"/>
              </a:rPr>
              <a:t>e tests </a:t>
            </a:r>
            <a:r>
              <a:rPr lang="fr-FR" sz="1700" dirty="0">
                <a:latin typeface="Arial"/>
                <a:cs typeface="Arial"/>
              </a:rPr>
              <a:t>de stabilité et l'évaluation des donné</a:t>
            </a:r>
            <a:r>
              <a:rPr lang="en-BE" sz="1700" dirty="0">
                <a:latin typeface="Arial"/>
                <a:cs typeface="Arial"/>
              </a:rPr>
              <a:t>e</a:t>
            </a:r>
            <a:r>
              <a:rPr lang="fr-BE" sz="1700" dirty="0">
                <a:latin typeface="Arial"/>
                <a:cs typeface="Arial"/>
              </a:rPr>
              <a:t>s</a:t>
            </a:r>
            <a:r>
              <a:rPr lang="en-GB" sz="1700" dirty="0">
                <a:latin typeface="Arial"/>
                <a:cs typeface="Arial"/>
              </a:rPr>
              <a:t>?</a:t>
            </a:r>
            <a:endParaRPr lang="en-BE" sz="1700" dirty="0">
              <a:latin typeface="Arial"/>
              <a:cs typeface="Arial"/>
            </a:endParaRPr>
          </a:p>
          <a:p>
            <a:pPr algn="just"/>
            <a:endParaRPr lang="en-GB" sz="1800" dirty="0">
              <a:latin typeface="Arial"/>
              <a:cs typeface="Arial"/>
            </a:endParaRPr>
          </a:p>
          <a:p>
            <a:endParaRPr lang="en-GB" sz="2400" dirty="0"/>
          </a:p>
          <a:p>
            <a:endParaRPr lang="en-GB" sz="2400" dirty="0"/>
          </a:p>
          <a:p>
            <a:endParaRPr lang="en-GB" dirty="0"/>
          </a:p>
        </p:txBody>
      </p:sp>
      <p:graphicFrame>
        <p:nvGraphicFramePr>
          <p:cNvPr id="5" name="Diagramme 4"/>
          <p:cNvGraphicFramePr/>
          <p:nvPr>
            <p:extLst>
              <p:ext uri="{D42A27DB-BD31-4B8C-83A1-F6EECF244321}">
                <p14:modId xmlns:p14="http://schemas.microsoft.com/office/powerpoint/2010/main" val="1674531143"/>
              </p:ext>
            </p:extLst>
          </p:nvPr>
        </p:nvGraphicFramePr>
        <p:xfrm>
          <a:off x="297275" y="1473693"/>
          <a:ext cx="8581840" cy="5371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316089" y="4061730"/>
            <a:ext cx="2487318" cy="292100"/>
          </a:xfrm>
          <a:prstGeom prst="rect">
            <a:avLst/>
          </a:prstGeom>
          <a:solidFill>
            <a:schemeClr val="accent1">
              <a:alpha val="0"/>
            </a:schemeClr>
          </a:solid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06682" y="4398667"/>
            <a:ext cx="2487318" cy="850354"/>
          </a:xfrm>
          <a:prstGeom prst="rect">
            <a:avLst/>
          </a:prstGeom>
          <a:solidFill>
            <a:schemeClr val="accent1">
              <a:alpha val="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275" y="5678654"/>
            <a:ext cx="2481309" cy="429277"/>
          </a:xfrm>
          <a:prstGeom prst="rect">
            <a:avLst/>
          </a:prstGeom>
          <a:solidFill>
            <a:schemeClr val="accent1">
              <a:alpha val="0"/>
            </a:schemeClr>
          </a:solid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Connecteur droit avec flèche 9"/>
          <p:cNvCxnSpPr>
            <a:cxnSpLocks/>
          </p:cNvCxnSpPr>
          <p:nvPr/>
        </p:nvCxnSpPr>
        <p:spPr>
          <a:xfrm flipV="1">
            <a:off x="2803407" y="2928954"/>
            <a:ext cx="517645" cy="118201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cxnSpLocks/>
          </p:cNvCxnSpPr>
          <p:nvPr/>
        </p:nvCxnSpPr>
        <p:spPr>
          <a:xfrm flipV="1">
            <a:off x="2803407" y="4503579"/>
            <a:ext cx="545868" cy="22673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a:cxnSpLocks/>
            <a:stCxn id="8" idx="3"/>
          </p:cNvCxnSpPr>
          <p:nvPr/>
        </p:nvCxnSpPr>
        <p:spPr>
          <a:xfrm>
            <a:off x="3455012" y="17035761"/>
            <a:ext cx="736714" cy="27549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0">
            <a:extLst>
              <a:ext uri="{FF2B5EF4-FFF2-40B4-BE49-F238E27FC236}">
                <a16:creationId xmlns:a16="http://schemas.microsoft.com/office/drawing/2014/main" id="{C163C840-4D27-47DA-AADC-F13F7EB690D8}"/>
              </a:ext>
            </a:extLst>
          </p:cNvPr>
          <p:cNvCxnSpPr>
            <a:cxnSpLocks/>
          </p:cNvCxnSpPr>
          <p:nvPr/>
        </p:nvCxnSpPr>
        <p:spPr>
          <a:xfrm>
            <a:off x="2788394" y="5598595"/>
            <a:ext cx="532658" cy="15905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8540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7067A0A1BBE154BBDAA9803B9436768" ma:contentTypeVersion="5" ma:contentTypeDescription="Een nieuw document maken." ma:contentTypeScope="" ma:versionID="e33e12feda6d5da2713d83321aa6d440">
  <xsd:schema xmlns:xsd="http://www.w3.org/2001/XMLSchema" xmlns:xs="http://www.w3.org/2001/XMLSchema" xmlns:p="http://schemas.microsoft.com/office/2006/metadata/properties" xmlns:ns3="9cacd85f-a636-4e85-b8dc-563b3d35a68d" xmlns:ns4="271c4bcb-eda4-4241-b95c-5ec2f1833042" targetNamespace="http://schemas.microsoft.com/office/2006/metadata/properties" ma:root="true" ma:fieldsID="a2482b5db6c8f865037d2e5ac45fc06f" ns3:_="" ns4:_="">
    <xsd:import namespace="9cacd85f-a636-4e85-b8dc-563b3d35a68d"/>
    <xsd:import namespace="271c4bcb-eda4-4241-b95c-5ec2f183304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acd85f-a636-4e85-b8dc-563b3d35a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1c4bcb-eda4-4241-b95c-5ec2f1833042"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SharingHintHash" ma:index="12"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74F3090-749D-4A69-8F14-D51C9553F9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acd85f-a636-4e85-b8dc-563b3d35a68d"/>
    <ds:schemaRef ds:uri="271c4bcb-eda4-4241-b95c-5ec2f18330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4AEB42-D4C1-48B4-9EAC-589BA1FDF989}">
  <ds:schemaRefs>
    <ds:schemaRef ds:uri="http://schemas.microsoft.com/sharepoint/v3/contenttype/forms"/>
  </ds:schemaRefs>
</ds:datastoreItem>
</file>

<file path=customXml/itemProps3.xml><?xml version="1.0" encoding="utf-8"?>
<ds:datastoreItem xmlns:ds="http://schemas.openxmlformats.org/officeDocument/2006/customXml" ds:itemID="{41B890AE-13EA-4E2A-8CDA-F6D3FBF3AFF3}">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271c4bcb-eda4-4241-b95c-5ec2f1833042"/>
    <ds:schemaRef ds:uri="http://purl.org/dc/elements/1.1/"/>
    <ds:schemaRef ds:uri="http://schemas.microsoft.com/office/2006/metadata/properties"/>
    <ds:schemaRef ds:uri="9cacd85f-a636-4e85-b8dc-563b3d35a68d"/>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701</TotalTime>
  <Words>1225</Words>
  <Application>Microsoft Office PowerPoint</Application>
  <PresentationFormat>On-screen Show (4:3)</PresentationFormat>
  <Paragraphs>103</Paragraphs>
  <Slides>13</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13</vt:i4>
      </vt:variant>
    </vt:vector>
  </HeadingPairs>
  <TitlesOfParts>
    <vt:vector size="25" baseType="lpstr">
      <vt:lpstr>Arial</vt:lpstr>
      <vt:lpstr>Calibri</vt:lpstr>
      <vt:lpstr>Wingdings</vt:lpstr>
      <vt:lpstr>Cover slide</vt:lpstr>
      <vt:lpstr>1_Cover slide</vt:lpstr>
      <vt:lpstr>2_Cover slide</vt:lpstr>
      <vt:lpstr>3_Cover slide</vt:lpstr>
      <vt:lpstr>4_Cover slide</vt:lpstr>
      <vt:lpstr>Table of contents</vt:lpstr>
      <vt:lpstr>Chapter slide</vt:lpstr>
      <vt:lpstr>Content slide</vt:lpstr>
      <vt:lpstr>Closing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rick@healthforanimals.org</Manager>
  <Company>HfA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VICH GL Quality</dc:subject>
  <dc:creator>M2M</dc:creator>
  <cp:lastModifiedBy>Rick Clayton</cp:lastModifiedBy>
  <cp:revision>388</cp:revision>
  <cp:lastPrinted>2019-05-02T09:19:31Z</cp:lastPrinted>
  <dcterms:created xsi:type="dcterms:W3CDTF">2014-10-28T11:07:40Z</dcterms:created>
  <dcterms:modified xsi:type="dcterms:W3CDTF">2019-09-26T14:40:06Z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0x010100C7067A0A1BBE154BBDAA9803B9436768</vt:lpwstr>
  </property>
</Properties>
</file>